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handoutMasterIdLst>
    <p:handoutMasterId r:id="rId41"/>
  </p:handoutMasterIdLst>
  <p:sldIdLst>
    <p:sldId id="256" r:id="rId2"/>
    <p:sldId id="287" r:id="rId3"/>
    <p:sldId id="314" r:id="rId4"/>
    <p:sldId id="313" r:id="rId5"/>
    <p:sldId id="322" r:id="rId6"/>
    <p:sldId id="323" r:id="rId7"/>
    <p:sldId id="324" r:id="rId8"/>
    <p:sldId id="316" r:id="rId9"/>
    <p:sldId id="288" r:id="rId10"/>
    <p:sldId id="283" r:id="rId11"/>
    <p:sldId id="291" r:id="rId12"/>
    <p:sldId id="286" r:id="rId13"/>
    <p:sldId id="317" r:id="rId14"/>
    <p:sldId id="318" r:id="rId15"/>
    <p:sldId id="319" r:id="rId16"/>
    <p:sldId id="320" r:id="rId17"/>
    <p:sldId id="338" r:id="rId18"/>
    <p:sldId id="321" r:id="rId19"/>
    <p:sldId id="325" r:id="rId20"/>
    <p:sldId id="326" r:id="rId21"/>
    <p:sldId id="327" r:id="rId22"/>
    <p:sldId id="328" r:id="rId23"/>
    <p:sldId id="329" r:id="rId24"/>
    <p:sldId id="330" r:id="rId25"/>
    <p:sldId id="331" r:id="rId26"/>
    <p:sldId id="332" r:id="rId27"/>
    <p:sldId id="333" r:id="rId28"/>
    <p:sldId id="334" r:id="rId29"/>
    <p:sldId id="335" r:id="rId30"/>
    <p:sldId id="336" r:id="rId31"/>
    <p:sldId id="344" r:id="rId32"/>
    <p:sldId id="337" r:id="rId33"/>
    <p:sldId id="339" r:id="rId34"/>
    <p:sldId id="340" r:id="rId35"/>
    <p:sldId id="315" r:id="rId36"/>
    <p:sldId id="341" r:id="rId37"/>
    <p:sldId id="342" r:id="rId38"/>
    <p:sldId id="343" r:id="rId39"/>
  </p:sldIdLst>
  <p:sldSz cx="9144000" cy="6858000" type="screen4x3"/>
  <p:notesSz cx="6669088" cy="9926638"/>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438" autoAdjust="0"/>
  </p:normalViewPr>
  <p:slideViewPr>
    <p:cSldViewPr>
      <p:cViewPr varScale="1">
        <p:scale>
          <a:sx n="81" d="100"/>
          <a:sy n="81" d="100"/>
        </p:scale>
        <p:origin x="1498" y="58"/>
      </p:cViewPr>
      <p:guideLst>
        <p:guide orient="horz" pos="2160"/>
        <p:guide pos="2880"/>
      </p:guideLst>
    </p:cSldViewPr>
  </p:slideViewPr>
  <p:notesTextViewPr>
    <p:cViewPr>
      <p:scale>
        <a:sx n="1" d="1"/>
        <a:sy n="1" d="1"/>
      </p:scale>
      <p:origin x="0" y="0"/>
    </p:cViewPr>
  </p:notesTextViewPr>
  <p:notesViewPr>
    <p:cSldViewPr>
      <p:cViewPr varScale="1">
        <p:scale>
          <a:sx n="60" d="100"/>
          <a:sy n="60" d="100"/>
        </p:scale>
        <p:origin x="3298" y="4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889938" cy="496332"/>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777607" y="0"/>
            <a:ext cx="2889938" cy="496332"/>
          </a:xfrm>
          <a:prstGeom prst="rect">
            <a:avLst/>
          </a:prstGeom>
        </p:spPr>
        <p:txBody>
          <a:bodyPr vert="horz" lIns="91440" tIns="45720" rIns="91440" bIns="45720" rtlCol="0"/>
          <a:lstStyle>
            <a:lvl1pPr algn="r">
              <a:defRPr sz="1200"/>
            </a:lvl1pPr>
          </a:lstStyle>
          <a:p>
            <a:fld id="{BA743895-7619-409B-8F23-1841F7E7020E}" type="datetimeFigureOut">
              <a:rPr lang="nl-NL" smtClean="0"/>
              <a:t>13-9-2019</a:t>
            </a:fld>
            <a:endParaRPr lang="nl-NL"/>
          </a:p>
        </p:txBody>
      </p:sp>
      <p:sp>
        <p:nvSpPr>
          <p:cNvPr id="4" name="Tijdelijke aanduiding voor voettekst 3"/>
          <p:cNvSpPr>
            <a:spLocks noGrp="1"/>
          </p:cNvSpPr>
          <p:nvPr>
            <p:ph type="ftr" sz="quarter" idx="2"/>
          </p:nvPr>
        </p:nvSpPr>
        <p:spPr>
          <a:xfrm>
            <a:off x="0" y="9428583"/>
            <a:ext cx="2889938" cy="496332"/>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777607" y="9428583"/>
            <a:ext cx="2889938" cy="496332"/>
          </a:xfrm>
          <a:prstGeom prst="rect">
            <a:avLst/>
          </a:prstGeom>
        </p:spPr>
        <p:txBody>
          <a:bodyPr vert="horz" lIns="91440" tIns="45720" rIns="91440" bIns="45720" rtlCol="0" anchor="b"/>
          <a:lstStyle>
            <a:lvl1pPr algn="r">
              <a:defRPr sz="1200"/>
            </a:lvl1pPr>
          </a:lstStyle>
          <a:p>
            <a:fld id="{566FAC64-AE6D-47FE-9F82-63704C2D84C3}" type="slidenum">
              <a:rPr lang="nl-NL" smtClean="0"/>
              <a:t>‹nr.›</a:t>
            </a:fld>
            <a:endParaRPr lang="nl-NL"/>
          </a:p>
        </p:txBody>
      </p:sp>
    </p:spTree>
    <p:extLst>
      <p:ext uri="{BB962C8B-B14F-4D97-AF65-F5344CB8AC3E}">
        <p14:creationId xmlns:p14="http://schemas.microsoft.com/office/powerpoint/2010/main" val="553798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1"/>
            <a:ext cx="2889250" cy="496412"/>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778250" y="1"/>
            <a:ext cx="2889250" cy="496412"/>
          </a:xfrm>
          <a:prstGeom prst="rect">
            <a:avLst/>
          </a:prstGeom>
        </p:spPr>
        <p:txBody>
          <a:bodyPr vert="horz" lIns="91440" tIns="45720" rIns="91440" bIns="45720" rtlCol="0"/>
          <a:lstStyle>
            <a:lvl1pPr algn="r">
              <a:defRPr sz="1200"/>
            </a:lvl1pPr>
          </a:lstStyle>
          <a:p>
            <a:fld id="{3718EE87-0EFD-436B-8468-2D5B3D122E58}" type="datetimeFigureOut">
              <a:rPr lang="nl-NL" smtClean="0"/>
              <a:t>13-9-2019</a:t>
            </a:fld>
            <a:endParaRPr lang="nl-NL"/>
          </a:p>
        </p:txBody>
      </p:sp>
      <p:sp>
        <p:nvSpPr>
          <p:cNvPr id="4" name="Tijdelijke aanduiding voor dia-afbeelding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66750" y="4715113"/>
            <a:ext cx="5335588" cy="4467706"/>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428630"/>
            <a:ext cx="2889250" cy="496411"/>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778250" y="9428630"/>
            <a:ext cx="2889250" cy="496411"/>
          </a:xfrm>
          <a:prstGeom prst="rect">
            <a:avLst/>
          </a:prstGeom>
        </p:spPr>
        <p:txBody>
          <a:bodyPr vert="horz" lIns="91440" tIns="45720" rIns="91440" bIns="45720" rtlCol="0" anchor="b"/>
          <a:lstStyle>
            <a:lvl1pPr algn="r">
              <a:defRPr sz="1200"/>
            </a:lvl1pPr>
          </a:lstStyle>
          <a:p>
            <a:fld id="{5A1C20EE-FFC7-4FA3-8B73-515F2360B9B8}" type="slidenum">
              <a:rPr lang="nl-NL" smtClean="0"/>
              <a:t>‹nr.›</a:t>
            </a:fld>
            <a:endParaRPr lang="nl-NL"/>
          </a:p>
        </p:txBody>
      </p:sp>
    </p:spTree>
    <p:extLst>
      <p:ext uri="{BB962C8B-B14F-4D97-AF65-F5344CB8AC3E}">
        <p14:creationId xmlns:p14="http://schemas.microsoft.com/office/powerpoint/2010/main" val="4947259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5A1C20EE-FFC7-4FA3-8B73-515F2360B9B8}" type="slidenum">
              <a:rPr lang="nl-NL" smtClean="0"/>
              <a:t>1</a:t>
            </a:fld>
            <a:endParaRPr lang="nl-NL"/>
          </a:p>
        </p:txBody>
      </p:sp>
    </p:spTree>
    <p:extLst>
      <p:ext uri="{BB962C8B-B14F-4D97-AF65-F5344CB8AC3E}">
        <p14:creationId xmlns:p14="http://schemas.microsoft.com/office/powerpoint/2010/main" val="15234557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term duurzaamheid is gedefinieerd in het VN </a:t>
            </a:r>
            <a:r>
              <a:rPr lang="nl-NL" dirty="0" err="1"/>
              <a:t>Brundtland</a:t>
            </a:r>
            <a:r>
              <a:rPr lang="nl-NL" dirty="0"/>
              <a:t>-rapport uit 1987. De Food </a:t>
            </a:r>
            <a:r>
              <a:rPr lang="nl-NL" dirty="0" err="1"/>
              <a:t>and</a:t>
            </a:r>
            <a:r>
              <a:rPr lang="nl-NL" dirty="0"/>
              <a:t> Agricultural </a:t>
            </a:r>
            <a:r>
              <a:rPr lang="nl-NL" dirty="0" err="1"/>
              <a:t>Organization</a:t>
            </a:r>
            <a:r>
              <a:rPr lang="nl-NL" dirty="0"/>
              <a:t> van de VN heeft daarvan een definitie afgeleid voor voedselpatronen: “Duurzame voedselpatronen zijn voedselpatronen met een lage milieubelasting, die bijdragen aan voedselveiligheid en gezondheid voor de huidige en toekomstige generaties. Het voorzien in de behoeften van de wereldbevolking betekent dat er voldoende, gevarieerd, gezond en veilig voedsel beschikbaar is en dat dit eerlijk verdeeld is.”</a:t>
            </a:r>
          </a:p>
          <a:p>
            <a:endParaRPr lang="nl-NL" dirty="0"/>
          </a:p>
          <a:p>
            <a:r>
              <a:rPr lang="nl-NL" dirty="0"/>
              <a:t>Er is ook een bredere definitie van duurzaamheid vanuit de overheid. Daarin betekent duurzaam voedsel een productie en consumptie met respect voor mens, dier en milieu. Het gaat bij duurzaam dus niet alleen over milieu en klimaat zoals in de eerste definitie, maar ook over andere voedselkwaliteitsaspecten zoals:</a:t>
            </a:r>
          </a:p>
          <a:p>
            <a:r>
              <a:rPr lang="nl-NL" dirty="0"/>
              <a:t>◾ Dierenwelzijn</a:t>
            </a:r>
          </a:p>
          <a:p>
            <a:r>
              <a:rPr lang="nl-NL" dirty="0"/>
              <a:t>◾ Natuurbehoud</a:t>
            </a:r>
          </a:p>
          <a:p>
            <a:r>
              <a:rPr lang="nl-NL" dirty="0"/>
              <a:t>◾ Milieu en klimaat</a:t>
            </a:r>
          </a:p>
          <a:p>
            <a:r>
              <a:rPr lang="nl-NL" dirty="0"/>
              <a:t>◾ Eerlijke handel (fair </a:t>
            </a:r>
            <a:r>
              <a:rPr lang="nl-NL" dirty="0" err="1"/>
              <a:t>trade</a:t>
            </a:r>
            <a:r>
              <a:rPr lang="nl-NL" dirty="0"/>
              <a:t>). </a:t>
            </a:r>
          </a:p>
          <a:p>
            <a:endParaRPr lang="nl-NL" dirty="0"/>
          </a:p>
        </p:txBody>
      </p:sp>
      <p:sp>
        <p:nvSpPr>
          <p:cNvPr id="4" name="Tijdelijke aanduiding voor dianummer 3"/>
          <p:cNvSpPr>
            <a:spLocks noGrp="1"/>
          </p:cNvSpPr>
          <p:nvPr>
            <p:ph type="sldNum" sz="quarter" idx="10"/>
          </p:nvPr>
        </p:nvSpPr>
        <p:spPr/>
        <p:txBody>
          <a:bodyPr/>
          <a:lstStyle/>
          <a:p>
            <a:fld id="{5A1C20EE-FFC7-4FA3-8B73-515F2360B9B8}" type="slidenum">
              <a:rPr lang="nl-NL" smtClean="0"/>
              <a:t>4</a:t>
            </a:fld>
            <a:endParaRPr lang="nl-NL"/>
          </a:p>
        </p:txBody>
      </p:sp>
    </p:spTree>
    <p:extLst>
      <p:ext uri="{BB962C8B-B14F-4D97-AF65-F5344CB8AC3E}">
        <p14:creationId xmlns:p14="http://schemas.microsoft.com/office/powerpoint/2010/main" val="1198181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Waarom MVO?</a:t>
            </a:r>
          </a:p>
          <a:p>
            <a:endParaRPr lang="nl-NL" dirty="0"/>
          </a:p>
          <a:p>
            <a:r>
              <a:rPr lang="nl-NL" sz="1100" dirty="0"/>
              <a:t>Bedrijven hebben verschillende redenen om zich met MVO bezig te houden. In de praktijk spelen altijd meerdere motieven een rol. We onderscheiden 3 hoofdmotieven:</a:t>
            </a:r>
          </a:p>
          <a:p>
            <a:r>
              <a:rPr lang="nl-NL" sz="1100" dirty="0"/>
              <a:t> </a:t>
            </a:r>
          </a:p>
          <a:p>
            <a:r>
              <a:rPr lang="nl-NL" sz="1100" dirty="0"/>
              <a:t>MVO omdat het loont </a:t>
            </a:r>
          </a:p>
          <a:p>
            <a:r>
              <a:rPr lang="nl-NL" sz="1100" dirty="0"/>
              <a:t>MVO draagt bij aan de financiële prestaties van bedrijven. Onder meer door de stijgende vraag naar duurzame producten en diensten, maar bijvoorbeeld ook omdat MVO de arbeidsproductiviteit verhoogt. In ons dossier MVO loont vindt u alle financiële voordelen van MVO op een rij.</a:t>
            </a:r>
          </a:p>
          <a:p>
            <a:r>
              <a:rPr lang="nl-NL" sz="1100" dirty="0"/>
              <a:t> </a:t>
            </a:r>
          </a:p>
          <a:p>
            <a:r>
              <a:rPr lang="nl-NL" sz="1100" dirty="0"/>
              <a:t>MVO omdat het moet </a:t>
            </a:r>
          </a:p>
          <a:p>
            <a:r>
              <a:rPr lang="nl-NL" sz="1100" dirty="0"/>
              <a:t>Soms worden bedrijven gedwongen om zich (meer) met MVO bezig te houden. Bijvoorbeeld door consumentenboycots, mediaschandalen, stakingen of ingrijpen van de overheid. Vaak houden ze zich dan niet aan de minimale maatschappelijke normen, waardoor ze hun ‘</a:t>
            </a:r>
            <a:r>
              <a:rPr lang="nl-NL" sz="1100" dirty="0" err="1"/>
              <a:t>license</a:t>
            </a:r>
            <a:r>
              <a:rPr lang="nl-NL" sz="1100" dirty="0"/>
              <a:t> </a:t>
            </a:r>
            <a:r>
              <a:rPr lang="nl-NL" sz="1100" dirty="0" err="1"/>
              <a:t>to</a:t>
            </a:r>
            <a:r>
              <a:rPr lang="nl-NL" sz="1100" dirty="0"/>
              <a:t> </a:t>
            </a:r>
            <a:r>
              <a:rPr lang="nl-NL" sz="1100" dirty="0" err="1"/>
              <a:t>operate</a:t>
            </a:r>
            <a:r>
              <a:rPr lang="nl-NL" sz="1100" dirty="0"/>
              <a:t>’ verliezen. Bedrijven die zich met MVO bezig houden krijgen minder te maken met zulke acties en boycots.</a:t>
            </a:r>
          </a:p>
          <a:p>
            <a:r>
              <a:rPr lang="nl-NL" sz="1100" dirty="0"/>
              <a:t> </a:t>
            </a:r>
          </a:p>
          <a:p>
            <a:r>
              <a:rPr lang="nl-NL" sz="1100" dirty="0"/>
              <a:t>MVO omdat het hoort </a:t>
            </a:r>
          </a:p>
          <a:p>
            <a:r>
              <a:rPr lang="nl-NL" sz="1100" dirty="0"/>
              <a:t>Niet alleen financiële overwegingen spelen een rol bij MVO. Veel bedrijven doen het omdat zij een steentje willen bijdragen aan de maatschappij en ze het milieu niet teveel willen belasten. Ze doen aan MVO omdat ze vinden dat het hoort. Bij sommige ondernemingen, zoals </a:t>
            </a:r>
            <a:r>
              <a:rPr lang="nl-NL" sz="1100" dirty="0" err="1"/>
              <a:t>Triodos</a:t>
            </a:r>
            <a:r>
              <a:rPr lang="nl-NL" sz="1100" dirty="0"/>
              <a:t> Bank en Ecostyle, liggen ethische motieven zelfs aan de basis van het bedrijf. Duurzaamheid vormt de kern van hun bedrijfsstrategie</a:t>
            </a:r>
            <a:r>
              <a:rPr lang="nl-NL" dirty="0"/>
              <a:t>.</a:t>
            </a:r>
          </a:p>
          <a:p>
            <a:endParaRPr lang="nl-NL" dirty="0"/>
          </a:p>
        </p:txBody>
      </p:sp>
      <p:sp>
        <p:nvSpPr>
          <p:cNvPr id="4" name="Tijdelijke aanduiding voor dianummer 3"/>
          <p:cNvSpPr>
            <a:spLocks noGrp="1"/>
          </p:cNvSpPr>
          <p:nvPr>
            <p:ph type="sldNum" sz="quarter" idx="10"/>
          </p:nvPr>
        </p:nvSpPr>
        <p:spPr/>
        <p:txBody>
          <a:bodyPr/>
          <a:lstStyle/>
          <a:p>
            <a:fld id="{75D5DC74-B6C5-453A-BA10-86CCB3BEEC70}" type="slidenum">
              <a:rPr lang="nl-NL" smtClean="0"/>
              <a:t>11</a:t>
            </a:fld>
            <a:endParaRPr lang="nl-NL"/>
          </a:p>
        </p:txBody>
      </p:sp>
    </p:spTree>
    <p:extLst>
      <p:ext uri="{BB962C8B-B14F-4D97-AF65-F5344CB8AC3E}">
        <p14:creationId xmlns:p14="http://schemas.microsoft.com/office/powerpoint/2010/main" val="36570933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normAutofit/>
          </a:bodyPr>
          <a:lstStyle>
            <a:lvl1pPr>
              <a:defRPr sz="2800">
                <a:latin typeface="Arial" pitchFamily="34" charset="0"/>
                <a:cs typeface="Arial" pitchFamily="34" charset="0"/>
              </a:defRPr>
            </a:lvl1pPr>
          </a:lstStyle>
          <a:p>
            <a:r>
              <a:rPr lang="nl-NL" dirty="0"/>
              <a:t>Klik om de stijl te bewerken</a:t>
            </a:r>
          </a:p>
        </p:txBody>
      </p:sp>
      <p:sp>
        <p:nvSpPr>
          <p:cNvPr id="3" name="Ondertitel 2"/>
          <p:cNvSpPr>
            <a:spLocks noGrp="1"/>
          </p:cNvSpPr>
          <p:nvPr>
            <p:ph type="subTitle" idx="1"/>
          </p:nvPr>
        </p:nvSpPr>
        <p:spPr>
          <a:xfrm>
            <a:off x="1371600" y="3886200"/>
            <a:ext cx="6400800" cy="1752600"/>
          </a:xfrm>
        </p:spPr>
        <p:txBody>
          <a:bodyPr>
            <a:normAutofit/>
          </a:bodyPr>
          <a:lstStyle>
            <a:lvl1pPr marL="0" indent="0" algn="ctr">
              <a:buNone/>
              <a:defRPr sz="1800">
                <a:solidFill>
                  <a:schemeClr val="tx1">
                    <a:tint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Klik om de ondertitelstijl van het model te bewerken</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B88B96D6-23DC-42F7-9FF5-BC4024A1B23A}" type="datetime1">
              <a:rPr lang="nl-NL" smtClean="0"/>
              <a:t>13-9-2019</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r>
              <a:rPr lang="nl-NL"/>
              <a:t>06-09-2016</a:t>
            </a:r>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961927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lvl1pPr>
              <a:defRPr>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0FD45266-F890-4970-A83C-6C5D146B1C33}" type="datetime1">
              <a:rPr lang="nl-NL" smtClean="0"/>
              <a:t>13-9-2019</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r>
              <a:rPr lang="nl-NL"/>
              <a:t>06-09-2016</a:t>
            </a:r>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11727192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1979712" y="332656"/>
            <a:ext cx="6645424" cy="648072"/>
          </a:xfrm>
        </p:spPr>
        <p:txBody>
          <a:bodyPr>
            <a:noAutofit/>
          </a:bodyPr>
          <a:lstStyle>
            <a:lvl1pPr algn="l">
              <a:defRPr sz="2800" b="1">
                <a:latin typeface="Arial" pitchFamily="34" charset="0"/>
                <a:cs typeface="Arial" pitchFamily="34" charset="0"/>
              </a:defRPr>
            </a:lvl1pPr>
          </a:lstStyle>
          <a:p>
            <a:r>
              <a:rPr lang="nl-NL" dirty="0"/>
              <a:t>Klik om de stijl te bewerken</a:t>
            </a:r>
          </a:p>
        </p:txBody>
      </p:sp>
      <p:sp>
        <p:nvSpPr>
          <p:cNvPr id="3" name="Tijdelijke aanduiding voor inhoud 2"/>
          <p:cNvSpPr>
            <a:spLocks noGrp="1"/>
          </p:cNvSpPr>
          <p:nvPr>
            <p:ph idx="1"/>
          </p:nvPr>
        </p:nvSpPr>
        <p:spPr>
          <a:xfrm>
            <a:off x="2051720" y="1196752"/>
            <a:ext cx="6635080" cy="4929411"/>
          </a:xfrm>
        </p:spPr>
        <p:txBody>
          <a:bodyPr>
            <a:normAutofit/>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CD08EB-AD44-4151-9FD5-81212A6F9907}" type="datetime1">
              <a:rPr lang="nl-NL" smtClean="0"/>
              <a:t>13-9-2019</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r>
              <a:rPr lang="nl-NL"/>
              <a:t>06-09-2016</a:t>
            </a:r>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9676883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normAutofit/>
          </a:bodyPr>
          <a:lstStyle>
            <a:lvl1pPr algn="l">
              <a:defRPr sz="3600" b="1" cap="all">
                <a:latin typeface="Arial" pitchFamily="34" charset="0"/>
                <a:cs typeface="Arial" pitchFamily="34" charset="0"/>
              </a:defRPr>
            </a:lvl1pPr>
          </a:lstStyle>
          <a:p>
            <a:r>
              <a:rPr lang="nl-NL" dirty="0"/>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dirty="0"/>
              <a:t>Klik om de modelstijlen te bewerken</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A408E49E-63D4-4733-BA6A-346356CB46FE}" type="datetime1">
              <a:rPr lang="nl-NL" smtClean="0"/>
              <a:t>13-9-2019</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r>
              <a:rPr lang="nl-NL"/>
              <a:t>06-09-2016</a:t>
            </a:r>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7573387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pitchFamily="34" charset="0"/>
                <a:cs typeface="Arial" pitchFamily="34" charset="0"/>
              </a:defRPr>
            </a:lvl1pPr>
          </a:lstStyle>
          <a:p>
            <a:r>
              <a:rPr lang="nl-NL" dirty="0"/>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CFB11C57-4A85-4438-B9F3-8AB5696A2A7E}" type="datetime1">
              <a:rPr lang="nl-NL" smtClean="0"/>
              <a:t>13-9-2019</a:t>
            </a:fld>
            <a:endParaRPr lang="nl-NL"/>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r>
              <a:rPr lang="nl-NL"/>
              <a:t>06-09-2016</a:t>
            </a:r>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15437833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nl-NL" dirty="0"/>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32CD3091-38EB-4999-A78D-45CD8CD3BC30}" type="datetime1">
              <a:rPr lang="nl-NL" smtClean="0"/>
              <a:t>13-9-2019</a:t>
            </a:fld>
            <a:endParaRPr lang="nl-NL"/>
          </a:p>
        </p:txBody>
      </p:sp>
      <p:sp>
        <p:nvSpPr>
          <p:cNvPr id="8" name="Tijdelijke aanduiding voor voettekst 7"/>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r>
              <a:rPr lang="nl-NL"/>
              <a:t>06-09-2016</a:t>
            </a:r>
          </a:p>
        </p:txBody>
      </p:sp>
      <p:sp>
        <p:nvSpPr>
          <p:cNvPr id="9" name="Tijdelijke aanduiding voor dianummer 8"/>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324101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49A70636-0A64-45ED-A0FD-74AABE82D857}" type="datetime1">
              <a:rPr lang="nl-NL" smtClean="0"/>
              <a:t>13-9-2019</a:t>
            </a:fld>
            <a:endParaRPr lang="nl-NL"/>
          </a:p>
        </p:txBody>
      </p:sp>
      <p:sp>
        <p:nvSpPr>
          <p:cNvPr id="3" name="Tijdelijke aanduiding voor voettekst 2"/>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r>
              <a:rPr lang="nl-NL"/>
              <a:t>06-09-2016</a:t>
            </a:r>
          </a:p>
        </p:txBody>
      </p:sp>
      <p:sp>
        <p:nvSpPr>
          <p:cNvPr id="4" name="Tijdelijke aanduiding voor dianummer 3"/>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2942562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E1152262-A4DB-4E6A-B188-D6117ED32057}" type="datetime1">
              <a:rPr lang="nl-NL" smtClean="0"/>
              <a:t>13-9-2019</a:t>
            </a:fld>
            <a:endParaRPr lang="nl-NL"/>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r>
              <a:rPr lang="nl-NL"/>
              <a:t>06-09-2016</a:t>
            </a:r>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1245927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F4CBB3-F458-4F3F-A9C5-FEE92DDE0966}" type="datetime1">
              <a:rPr lang="nl-NL" smtClean="0"/>
              <a:t>13-9-2019</a:t>
            </a:fld>
            <a:endParaRPr lang="nl-NL"/>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r>
              <a:rPr lang="nl-NL"/>
              <a:t>06-09-2016</a:t>
            </a:r>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171061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BA6EC532-6837-4A6E-8415-84D5D1D9830D}" type="datetime1">
              <a:rPr lang="nl-NL" smtClean="0"/>
              <a:t>13-9-2019</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r>
              <a:rPr lang="nl-NL"/>
              <a:t>06-09-2016</a:t>
            </a:r>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645501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DD31F9-A8C3-401F-83B7-60F2CD688380}" type="datetime1">
              <a:rPr lang="nl-NL" smtClean="0"/>
              <a:t>13-9-2019</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nl-NL"/>
              <a:t>06-09-2016</a:t>
            </a:r>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3308CA-A037-474B-AA6E-6C7C048F3532}" type="slidenum">
              <a:rPr lang="nl-NL" smtClean="0"/>
              <a:t>‹nr.›</a:t>
            </a:fld>
            <a:endParaRPr lang="nl-NL"/>
          </a:p>
        </p:txBody>
      </p:sp>
      <p:pic>
        <p:nvPicPr>
          <p:cNvPr id="7"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9142413" cy="6856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964470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5" r:id="rId6"/>
    <p:sldLayoutId id="2147483656" r:id="rId7"/>
    <p:sldLayoutId id="2147483657" r:id="rId8"/>
    <p:sldLayoutId id="2147483658" r:id="rId9"/>
    <p:sldLayoutId id="2147483659" r:id="rId10"/>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hyperlink" Target="https://www.youtube.com/watch?v=CM91ItEqMsg"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https://www.youtube.com/watch?v=oxHFA8wl8bc" TargetMode="External"/><Relationship Id="rId2" Type="http://schemas.openxmlformats.org/officeDocument/2006/relationships/image" Target="../media/image27.png"/><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youtube.com/watch?v=pZa7Ts-OcAo" TargetMode="External"/><Relationship Id="rId2" Type="http://schemas.openxmlformats.org/officeDocument/2006/relationships/image" Target="../media/image33.png"/><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35.xml.rels><?xml version="1.0" encoding="UTF-8" standalone="yes"?>
<Relationships xmlns="http://schemas.openxmlformats.org/package/2006/relationships"><Relationship Id="rId3" Type="http://schemas.openxmlformats.org/officeDocument/2006/relationships/hyperlink" Target="https://nl.wikipedia.org/wiki/Fundering" TargetMode="External"/><Relationship Id="rId7" Type="http://schemas.openxmlformats.org/officeDocument/2006/relationships/hyperlink" Target="https://nl.wikipedia.org/wiki/Proctorproef" TargetMode="External"/><Relationship Id="rId2" Type="http://schemas.openxmlformats.org/officeDocument/2006/relationships/hyperlink" Target="https://nl.wikipedia.org/wiki/Zand" TargetMode="External"/><Relationship Id="rId1" Type="http://schemas.openxmlformats.org/officeDocument/2006/relationships/slideLayout" Target="../slideLayouts/slideLayout2.xml"/><Relationship Id="rId6" Type="http://schemas.openxmlformats.org/officeDocument/2006/relationships/hyperlink" Target="https://nl.wikipedia.org/wiki/Draagkracht_(ondergrond)" TargetMode="External"/><Relationship Id="rId5" Type="http://schemas.openxmlformats.org/officeDocument/2006/relationships/hyperlink" Target="https://nl.wikipedia.org/w/index.php?title=Schapenpootwals&amp;action=edit&amp;redlink=1" TargetMode="External"/><Relationship Id="rId4" Type="http://schemas.openxmlformats.org/officeDocument/2006/relationships/hyperlink" Target="https://nl.wikipedia.org/wiki/Grondverbetering"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3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 Id="rId5" Type="http://schemas.openxmlformats.org/officeDocument/2006/relationships/image" Target="../media/image49.png"/><Relationship Id="rId4" Type="http://schemas.openxmlformats.org/officeDocument/2006/relationships/image" Target="../media/image48.png"/></Relationships>
</file>

<file path=ppt/slides/_rels/slide3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0588"/>
            <a:ext cx="9142413" cy="6856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el 1"/>
          <p:cNvSpPr>
            <a:spLocks noGrp="1"/>
          </p:cNvSpPr>
          <p:nvPr>
            <p:ph type="ctrTitle"/>
          </p:nvPr>
        </p:nvSpPr>
        <p:spPr/>
        <p:txBody>
          <a:bodyPr/>
          <a:lstStyle/>
          <a:p>
            <a:r>
              <a:rPr lang="nl-NL" dirty="0"/>
              <a:t>Materiaal en Materieel</a:t>
            </a:r>
          </a:p>
        </p:txBody>
      </p:sp>
      <p:sp>
        <p:nvSpPr>
          <p:cNvPr id="3" name="Ondertitel 2"/>
          <p:cNvSpPr>
            <a:spLocks noGrp="1"/>
          </p:cNvSpPr>
          <p:nvPr>
            <p:ph type="subTitle" idx="1"/>
          </p:nvPr>
        </p:nvSpPr>
        <p:spPr/>
        <p:txBody>
          <a:bodyPr/>
          <a:lstStyle/>
          <a:p>
            <a:endParaRPr lang="nl-NL" dirty="0"/>
          </a:p>
        </p:txBody>
      </p:sp>
    </p:spTree>
    <p:extLst>
      <p:ext uri="{BB962C8B-B14F-4D97-AF65-F5344CB8AC3E}">
        <p14:creationId xmlns:p14="http://schemas.microsoft.com/office/powerpoint/2010/main" val="4240300181"/>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nl-NL" dirty="0"/>
              <a:t>Offset giek</a:t>
            </a:r>
          </a:p>
        </p:txBody>
      </p:sp>
      <p:sp>
        <p:nvSpPr>
          <p:cNvPr id="2" name="Tijdelijke aanduiding voor inhoud 1"/>
          <p:cNvSpPr>
            <a:spLocks noGrp="1"/>
          </p:cNvSpPr>
          <p:nvPr>
            <p:ph idx="1"/>
          </p:nvPr>
        </p:nvSpPr>
        <p:spPr/>
        <p:txBody>
          <a:bodyPr/>
          <a:lstStyle/>
          <a:p>
            <a:pPr marL="0" indent="0">
              <a:buNone/>
            </a:pPr>
            <a:r>
              <a:rPr lang="nl-NL" dirty="0">
                <a:hlinkClick r:id="rId2"/>
              </a:rPr>
              <a:t>https://www.youtube.com/watch?v=CM91ItEqMsg</a:t>
            </a:r>
            <a:endParaRPr lang="nl-NL" dirty="0"/>
          </a:p>
        </p:txBody>
      </p:sp>
    </p:spTree>
    <p:extLst>
      <p:ext uri="{BB962C8B-B14F-4D97-AF65-F5344CB8AC3E}">
        <p14:creationId xmlns:p14="http://schemas.microsoft.com/office/powerpoint/2010/main" val="34836348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7718028" cy="1162050"/>
          </a:xfrm>
        </p:spPr>
        <p:txBody>
          <a:bodyPr>
            <a:normAutofit/>
          </a:bodyPr>
          <a:lstStyle/>
          <a:p>
            <a:pPr algn="ctr"/>
            <a:r>
              <a:rPr lang="nl-NL" sz="3200" dirty="0"/>
              <a:t>Mobiele graafmachine (HGM )</a:t>
            </a:r>
          </a:p>
        </p:txBody>
      </p:sp>
      <p:pic>
        <p:nvPicPr>
          <p:cNvPr id="6" name="Tijdelijke aanduiding voor inhoud 5">
            <a:extLst>
              <a:ext uri="{FF2B5EF4-FFF2-40B4-BE49-F238E27FC236}">
                <a16:creationId xmlns:a16="http://schemas.microsoft.com/office/drawing/2014/main" id="{AB38638B-F474-4839-92E4-C3D264F48F9E}"/>
              </a:ext>
            </a:extLst>
          </p:cNvPr>
          <p:cNvPicPr>
            <a:picLocks noGrp="1" noChangeAspect="1"/>
          </p:cNvPicPr>
          <p:nvPr>
            <p:ph idx="1"/>
          </p:nvPr>
        </p:nvPicPr>
        <p:blipFill>
          <a:blip r:embed="rId3"/>
          <a:stretch>
            <a:fillRect/>
          </a:stretch>
        </p:blipFill>
        <p:spPr>
          <a:xfrm>
            <a:off x="4316920" y="1772816"/>
            <a:ext cx="3891260" cy="2592288"/>
          </a:xfrm>
          <a:prstGeom prst="rect">
            <a:avLst/>
          </a:prstGeom>
        </p:spPr>
      </p:pic>
      <p:sp>
        <p:nvSpPr>
          <p:cNvPr id="5" name="Tijdelijke aanduiding voor tekst 4">
            <a:extLst>
              <a:ext uri="{FF2B5EF4-FFF2-40B4-BE49-F238E27FC236}">
                <a16:creationId xmlns:a16="http://schemas.microsoft.com/office/drawing/2014/main" id="{AB28997B-809B-4BD0-8718-7C832B0CEA3D}"/>
              </a:ext>
            </a:extLst>
          </p:cNvPr>
          <p:cNvSpPr>
            <a:spLocks noGrp="1"/>
          </p:cNvSpPr>
          <p:nvPr>
            <p:ph type="body" sz="half" idx="2"/>
          </p:nvPr>
        </p:nvSpPr>
        <p:spPr>
          <a:xfrm>
            <a:off x="827584" y="1772816"/>
            <a:ext cx="3168352" cy="4353347"/>
          </a:xfrm>
        </p:spPr>
        <p:txBody>
          <a:bodyPr/>
          <a:lstStyle/>
          <a:p>
            <a:pPr lvl="1">
              <a:buFont typeface="Arial" panose="020B0604020202020204" pitchFamily="34" charset="0"/>
              <a:buChar char="•"/>
            </a:pPr>
            <a:r>
              <a:rPr lang="nl-NL" sz="1400" dirty="0" err="1">
                <a:latin typeface="Arial" panose="020B0604020202020204" pitchFamily="34" charset="0"/>
                <a:cs typeface="Arial" panose="020B0604020202020204" pitchFamily="34" charset="0"/>
              </a:rPr>
              <a:t>All-round</a:t>
            </a:r>
            <a:r>
              <a:rPr lang="nl-NL" sz="1400" dirty="0">
                <a:latin typeface="Arial" panose="020B0604020202020204" pitchFamily="34" charset="0"/>
                <a:cs typeface="Arial" panose="020B0604020202020204" pitchFamily="34" charset="0"/>
              </a:rPr>
              <a:t> machine</a:t>
            </a:r>
          </a:p>
          <a:p>
            <a:pPr lvl="1">
              <a:buFont typeface="Arial" panose="020B0604020202020204" pitchFamily="34" charset="0"/>
              <a:buChar char="•"/>
            </a:pPr>
            <a:r>
              <a:rPr lang="nl-NL" sz="1400" dirty="0">
                <a:latin typeface="Arial" panose="020B0604020202020204" pitchFamily="34" charset="0"/>
                <a:cs typeface="Arial" panose="020B0604020202020204" pitchFamily="34" charset="0"/>
              </a:rPr>
              <a:t>Gewichtsklasse 10-22 ton</a:t>
            </a:r>
          </a:p>
          <a:p>
            <a:pPr lvl="1">
              <a:buFont typeface="Arial" panose="020B0604020202020204" pitchFamily="34" charset="0"/>
              <a:buChar char="•"/>
            </a:pPr>
            <a:r>
              <a:rPr lang="nl-NL" sz="1400" dirty="0">
                <a:latin typeface="Arial" panose="020B0604020202020204" pitchFamily="34" charset="0"/>
                <a:cs typeface="Arial" panose="020B0604020202020204" pitchFamily="34" charset="0"/>
              </a:rPr>
              <a:t>Meestal hydraulische verstelgiek</a:t>
            </a:r>
          </a:p>
          <a:p>
            <a:pPr lvl="1">
              <a:buFont typeface="Arial" panose="020B0604020202020204" pitchFamily="34" charset="0"/>
              <a:buChar char="•"/>
            </a:pPr>
            <a:r>
              <a:rPr lang="nl-NL" sz="1400" dirty="0">
                <a:latin typeface="Arial" panose="020B0604020202020204" pitchFamily="34" charset="0"/>
                <a:cs typeface="Arial" panose="020B0604020202020204" pitchFamily="34" charset="0"/>
              </a:rPr>
              <a:t>Hoge wegsnelheid ( tot max 40 km/h)</a:t>
            </a:r>
          </a:p>
          <a:p>
            <a:pPr lvl="1">
              <a:buFont typeface="Arial" panose="020B0604020202020204" pitchFamily="34" charset="0"/>
              <a:buChar char="•"/>
            </a:pPr>
            <a:r>
              <a:rPr lang="nl-NL" sz="1400" dirty="0">
                <a:latin typeface="Arial" panose="020B0604020202020204" pitchFamily="34" charset="0"/>
                <a:cs typeface="Arial" panose="020B0604020202020204" pitchFamily="34" charset="0"/>
              </a:rPr>
              <a:t>Dubbellucht of enkele banden</a:t>
            </a:r>
          </a:p>
          <a:p>
            <a:pPr lvl="1">
              <a:buFont typeface="Arial" panose="020B0604020202020204" pitchFamily="34" charset="0"/>
              <a:buChar char="•"/>
            </a:pPr>
            <a:r>
              <a:rPr lang="nl-NL" sz="1400" dirty="0">
                <a:latin typeface="Arial" panose="020B0604020202020204" pitchFamily="34" charset="0"/>
                <a:cs typeface="Arial" panose="020B0604020202020204" pitchFamily="34" charset="0"/>
              </a:rPr>
              <a:t>Afstempelen met blad en/of poten</a:t>
            </a:r>
          </a:p>
          <a:p>
            <a:endParaRPr lang="nl-NL" dirty="0"/>
          </a:p>
        </p:txBody>
      </p:sp>
    </p:spTree>
    <p:extLst>
      <p:ext uri="{BB962C8B-B14F-4D97-AF65-F5344CB8AC3E}">
        <p14:creationId xmlns:p14="http://schemas.microsoft.com/office/powerpoint/2010/main" val="29944874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Hydraulisch verstelbare hoofdgiek</a:t>
            </a:r>
          </a:p>
        </p:txBody>
      </p:sp>
      <p:pic>
        <p:nvPicPr>
          <p:cNvPr id="4" name="Tijdelijke aanduiding voor inhoud 3">
            <a:extLst>
              <a:ext uri="{FF2B5EF4-FFF2-40B4-BE49-F238E27FC236}">
                <a16:creationId xmlns:a16="http://schemas.microsoft.com/office/drawing/2014/main" id="{3E1F7371-846D-4FA8-BA6B-442A602FD416}"/>
              </a:ext>
            </a:extLst>
          </p:cNvPr>
          <p:cNvPicPr>
            <a:picLocks noGrp="1" noChangeAspect="1"/>
          </p:cNvPicPr>
          <p:nvPr>
            <p:ph idx="1"/>
          </p:nvPr>
        </p:nvPicPr>
        <p:blipFill>
          <a:blip r:embed="rId2"/>
          <a:stretch>
            <a:fillRect/>
          </a:stretch>
        </p:blipFill>
        <p:spPr>
          <a:xfrm>
            <a:off x="2339752" y="1700808"/>
            <a:ext cx="5305648" cy="3013273"/>
          </a:xfrm>
          <a:prstGeom prst="rect">
            <a:avLst/>
          </a:prstGeom>
        </p:spPr>
      </p:pic>
    </p:spTree>
    <p:extLst>
      <p:ext uri="{BB962C8B-B14F-4D97-AF65-F5344CB8AC3E}">
        <p14:creationId xmlns:p14="http://schemas.microsoft.com/office/powerpoint/2010/main" val="15180134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B95A33-668D-4D46-A9FD-184DC9F367B0}"/>
              </a:ext>
            </a:extLst>
          </p:cNvPr>
          <p:cNvSpPr>
            <a:spLocks noGrp="1"/>
          </p:cNvSpPr>
          <p:nvPr>
            <p:ph type="title"/>
          </p:nvPr>
        </p:nvSpPr>
        <p:spPr>
          <a:xfrm>
            <a:off x="457200" y="273050"/>
            <a:ext cx="8402082" cy="923702"/>
          </a:xfrm>
        </p:spPr>
        <p:txBody>
          <a:bodyPr>
            <a:normAutofit/>
          </a:bodyPr>
          <a:lstStyle/>
          <a:p>
            <a:pPr algn="ctr"/>
            <a:r>
              <a:rPr lang="nl-NL" sz="3200" dirty="0"/>
              <a:t>Rupskraan</a:t>
            </a:r>
          </a:p>
        </p:txBody>
      </p:sp>
      <p:pic>
        <p:nvPicPr>
          <p:cNvPr id="6" name="Tijdelijke aanduiding voor inhoud 5">
            <a:extLst>
              <a:ext uri="{FF2B5EF4-FFF2-40B4-BE49-F238E27FC236}">
                <a16:creationId xmlns:a16="http://schemas.microsoft.com/office/drawing/2014/main" id="{4959559B-7EF0-4337-A5CA-F9686E791D3E}"/>
              </a:ext>
            </a:extLst>
          </p:cNvPr>
          <p:cNvPicPr>
            <a:picLocks noGrp="1" noChangeAspect="1"/>
          </p:cNvPicPr>
          <p:nvPr>
            <p:ph idx="1"/>
          </p:nvPr>
        </p:nvPicPr>
        <p:blipFill>
          <a:blip r:embed="rId2"/>
          <a:stretch>
            <a:fillRect/>
          </a:stretch>
        </p:blipFill>
        <p:spPr>
          <a:xfrm>
            <a:off x="4427984" y="1435100"/>
            <a:ext cx="4431298" cy="2911996"/>
          </a:xfrm>
          <a:prstGeom prst="rect">
            <a:avLst/>
          </a:prstGeom>
        </p:spPr>
      </p:pic>
      <p:sp>
        <p:nvSpPr>
          <p:cNvPr id="5" name="Tijdelijke aanduiding voor tekst 4">
            <a:extLst>
              <a:ext uri="{FF2B5EF4-FFF2-40B4-BE49-F238E27FC236}">
                <a16:creationId xmlns:a16="http://schemas.microsoft.com/office/drawing/2014/main" id="{3D73E176-8695-40FE-BA14-9B664025D3CA}"/>
              </a:ext>
            </a:extLst>
          </p:cNvPr>
          <p:cNvSpPr>
            <a:spLocks noGrp="1"/>
          </p:cNvSpPr>
          <p:nvPr>
            <p:ph type="body" sz="half" idx="2"/>
          </p:nvPr>
        </p:nvSpPr>
        <p:spPr>
          <a:xfrm>
            <a:off x="1331640" y="1435100"/>
            <a:ext cx="2864297" cy="4691063"/>
          </a:xfrm>
        </p:spPr>
        <p:txBody>
          <a:bodyPr/>
          <a:lstStyle/>
          <a:p>
            <a:pPr marL="285750" indent="-285750">
              <a:buFont typeface="Arial" panose="020B0604020202020204" pitchFamily="34" charset="0"/>
              <a:buChar char="•"/>
            </a:pPr>
            <a:r>
              <a:rPr lang="nl-NL" dirty="0"/>
              <a:t>Verkrijgbaar tot 100 ton eigen gewicht</a:t>
            </a:r>
          </a:p>
          <a:p>
            <a:pPr marL="285750" indent="-285750">
              <a:buFont typeface="Arial" panose="020B0604020202020204" pitchFamily="34" charset="0"/>
              <a:buChar char="•"/>
            </a:pPr>
            <a:r>
              <a:rPr lang="nl-NL" dirty="0"/>
              <a:t>Meest gebruikt bij cultuurtechniek 15 - 35ton</a:t>
            </a:r>
          </a:p>
          <a:p>
            <a:pPr marL="285750" indent="-285750">
              <a:buFont typeface="Arial" panose="020B0604020202020204" pitchFamily="34" charset="0"/>
              <a:buChar char="•"/>
            </a:pPr>
            <a:r>
              <a:rPr lang="nl-NL" dirty="0"/>
              <a:t>Standaard stalen rupsen</a:t>
            </a:r>
          </a:p>
          <a:p>
            <a:pPr marL="285750" indent="-285750">
              <a:buFont typeface="Arial" panose="020B0604020202020204" pitchFamily="34" charset="0"/>
              <a:buChar char="•"/>
            </a:pPr>
            <a:r>
              <a:rPr lang="nl-NL" dirty="0"/>
              <a:t>Hierop kunnen rubberen blokken gemonteerd worden</a:t>
            </a:r>
          </a:p>
          <a:p>
            <a:pPr marL="285750" indent="-285750">
              <a:buFont typeface="Arial" panose="020B0604020202020204" pitchFamily="34" charset="0"/>
              <a:buChar char="•"/>
            </a:pPr>
            <a:r>
              <a:rPr lang="nl-NL" dirty="0"/>
              <a:t>Geen blad voor stabilisatie</a:t>
            </a:r>
          </a:p>
          <a:p>
            <a:pPr marL="285750" indent="-285750">
              <a:buFont typeface="Arial" panose="020B0604020202020204" pitchFamily="34" charset="0"/>
              <a:buChar char="•"/>
            </a:pPr>
            <a:r>
              <a:rPr lang="nl-NL" dirty="0"/>
              <a:t>Meestal uitgevoerd met mono giek</a:t>
            </a:r>
          </a:p>
          <a:p>
            <a:pPr marL="285750" indent="-285750">
              <a:buFont typeface="Arial" panose="020B0604020202020204" pitchFamily="34" charset="0"/>
              <a:buChar char="•"/>
            </a:pPr>
            <a:r>
              <a:rPr lang="nl-NL" dirty="0"/>
              <a:t>Transport per dieplader of </a:t>
            </a:r>
            <a:r>
              <a:rPr lang="nl-NL" dirty="0" err="1"/>
              <a:t>semie</a:t>
            </a:r>
            <a:r>
              <a:rPr lang="nl-NL" dirty="0"/>
              <a:t> dieplader</a:t>
            </a:r>
          </a:p>
        </p:txBody>
      </p:sp>
    </p:spTree>
    <p:extLst>
      <p:ext uri="{BB962C8B-B14F-4D97-AF65-F5344CB8AC3E}">
        <p14:creationId xmlns:p14="http://schemas.microsoft.com/office/powerpoint/2010/main" val="17536092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EF9DC0-D522-4F24-BFA9-767EB5B0C07A}"/>
              </a:ext>
            </a:extLst>
          </p:cNvPr>
          <p:cNvSpPr>
            <a:spLocks noGrp="1"/>
          </p:cNvSpPr>
          <p:nvPr>
            <p:ph type="title"/>
          </p:nvPr>
        </p:nvSpPr>
        <p:spPr>
          <a:xfrm>
            <a:off x="457200" y="273050"/>
            <a:ext cx="8362454" cy="978322"/>
          </a:xfrm>
        </p:spPr>
        <p:txBody>
          <a:bodyPr/>
          <a:lstStyle/>
          <a:p>
            <a:r>
              <a:rPr lang="nl-NL" dirty="0"/>
              <a:t>Speciaal bouw 16 </a:t>
            </a:r>
            <a:r>
              <a:rPr lang="nl-NL" dirty="0" err="1"/>
              <a:t>tons</a:t>
            </a:r>
            <a:r>
              <a:rPr lang="nl-NL" dirty="0"/>
              <a:t> rupskraan met </a:t>
            </a:r>
            <a:r>
              <a:rPr lang="nl-NL" dirty="0" err="1"/>
              <a:t>rupsdumper</a:t>
            </a:r>
            <a:r>
              <a:rPr lang="nl-NL" dirty="0"/>
              <a:t> onderstel</a:t>
            </a:r>
          </a:p>
        </p:txBody>
      </p:sp>
      <p:pic>
        <p:nvPicPr>
          <p:cNvPr id="7" name="Tijdelijke aanduiding voor inhoud 6" descr="Afbeelding met gras, buiten, lucht, weg&#10;&#10;Automatisch gegenereerde beschrijving">
            <a:extLst>
              <a:ext uri="{FF2B5EF4-FFF2-40B4-BE49-F238E27FC236}">
                <a16:creationId xmlns:a16="http://schemas.microsoft.com/office/drawing/2014/main" id="{B9C34B16-02D1-466D-A64F-E8907D8B8EF7}"/>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707904" y="1772816"/>
            <a:ext cx="5111750" cy="3833812"/>
          </a:xfrm>
        </p:spPr>
      </p:pic>
      <p:sp>
        <p:nvSpPr>
          <p:cNvPr id="5" name="Tijdelijke aanduiding voor tekst 4">
            <a:extLst>
              <a:ext uri="{FF2B5EF4-FFF2-40B4-BE49-F238E27FC236}">
                <a16:creationId xmlns:a16="http://schemas.microsoft.com/office/drawing/2014/main" id="{478A9D77-D0B8-4C6F-8BDB-1B67776AFD2F}"/>
              </a:ext>
            </a:extLst>
          </p:cNvPr>
          <p:cNvSpPr>
            <a:spLocks noGrp="1"/>
          </p:cNvSpPr>
          <p:nvPr>
            <p:ph type="body" sz="half" idx="2"/>
          </p:nvPr>
        </p:nvSpPr>
        <p:spPr>
          <a:xfrm>
            <a:off x="457200" y="1772816"/>
            <a:ext cx="3008313" cy="4353347"/>
          </a:xfrm>
        </p:spPr>
        <p:txBody>
          <a:bodyPr/>
          <a:lstStyle/>
          <a:p>
            <a:pPr marL="285750" indent="-285750">
              <a:buFont typeface="Arial" panose="020B0604020202020204" pitchFamily="34" charset="0"/>
              <a:buChar char="•"/>
            </a:pPr>
            <a:r>
              <a:rPr lang="nl-NL" dirty="0"/>
              <a:t>Basis is een </a:t>
            </a:r>
            <a:r>
              <a:rPr lang="nl-NL" dirty="0" err="1"/>
              <a:t>Doosan</a:t>
            </a:r>
            <a:r>
              <a:rPr lang="nl-NL" dirty="0"/>
              <a:t> DX 160 LC</a:t>
            </a:r>
          </a:p>
          <a:p>
            <a:pPr marL="285750" indent="-285750">
              <a:buFont typeface="Arial" panose="020B0604020202020204" pitchFamily="34" charset="0"/>
              <a:buChar char="•"/>
            </a:pPr>
            <a:r>
              <a:rPr lang="nl-NL" dirty="0"/>
              <a:t>Onderstel van een </a:t>
            </a:r>
            <a:r>
              <a:rPr lang="nl-NL" dirty="0" err="1"/>
              <a:t>Morooka</a:t>
            </a:r>
            <a:r>
              <a:rPr lang="nl-NL" dirty="0"/>
              <a:t> </a:t>
            </a:r>
            <a:r>
              <a:rPr lang="nl-NL" dirty="0" err="1"/>
              <a:t>rupsdumper</a:t>
            </a:r>
            <a:endParaRPr lang="nl-NL" dirty="0"/>
          </a:p>
          <a:p>
            <a:pPr marL="285750" indent="-285750">
              <a:buFont typeface="Arial" panose="020B0604020202020204" pitchFamily="34" charset="0"/>
              <a:buChar char="•"/>
            </a:pPr>
            <a:r>
              <a:rPr lang="nl-NL" dirty="0"/>
              <a:t>Speciaal voor hout rooien op plaatsen waar vaak gereden moet worden over verhardingen</a:t>
            </a:r>
          </a:p>
        </p:txBody>
      </p:sp>
    </p:spTree>
    <p:extLst>
      <p:ext uri="{BB962C8B-B14F-4D97-AF65-F5344CB8AC3E}">
        <p14:creationId xmlns:p14="http://schemas.microsoft.com/office/powerpoint/2010/main" val="5734168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DE02C2-EBFB-48C9-93C9-3AA84E7B8950}"/>
              </a:ext>
            </a:extLst>
          </p:cNvPr>
          <p:cNvSpPr>
            <a:spLocks noGrp="1"/>
          </p:cNvSpPr>
          <p:nvPr>
            <p:ph type="title"/>
          </p:nvPr>
        </p:nvSpPr>
        <p:spPr>
          <a:xfrm>
            <a:off x="457200" y="273050"/>
            <a:ext cx="8229600" cy="1162050"/>
          </a:xfrm>
        </p:spPr>
        <p:txBody>
          <a:bodyPr>
            <a:normAutofit/>
          </a:bodyPr>
          <a:lstStyle/>
          <a:p>
            <a:pPr algn="ctr"/>
            <a:r>
              <a:rPr lang="nl-NL" sz="3200" dirty="0"/>
              <a:t>Speciaal bouw kraan voor Waddenzee</a:t>
            </a:r>
          </a:p>
        </p:txBody>
      </p:sp>
      <p:pic>
        <p:nvPicPr>
          <p:cNvPr id="6" name="Tijdelijke aanduiding voor inhoud 5" descr="Afbeelding met buiten, lucht, vrachtwagen, graafmachine&#10;&#10;Automatisch gegenereerde beschrijving">
            <a:extLst>
              <a:ext uri="{FF2B5EF4-FFF2-40B4-BE49-F238E27FC236}">
                <a16:creationId xmlns:a16="http://schemas.microsoft.com/office/drawing/2014/main" id="{D6B2B732-C4DE-49A1-BDC9-87F83477124A}"/>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575050" y="2068513"/>
            <a:ext cx="5111750" cy="3833812"/>
          </a:xfrm>
        </p:spPr>
      </p:pic>
      <p:sp>
        <p:nvSpPr>
          <p:cNvPr id="4" name="Tijdelijke aanduiding voor tekst 3">
            <a:extLst>
              <a:ext uri="{FF2B5EF4-FFF2-40B4-BE49-F238E27FC236}">
                <a16:creationId xmlns:a16="http://schemas.microsoft.com/office/drawing/2014/main" id="{69D4298B-C730-44D5-8D3E-5C8BB571FC67}"/>
              </a:ext>
            </a:extLst>
          </p:cNvPr>
          <p:cNvSpPr>
            <a:spLocks noGrp="1"/>
          </p:cNvSpPr>
          <p:nvPr>
            <p:ph type="body" sz="half" idx="2"/>
          </p:nvPr>
        </p:nvSpPr>
        <p:spPr>
          <a:xfrm>
            <a:off x="899592" y="2068513"/>
            <a:ext cx="2565921" cy="4057650"/>
          </a:xfrm>
        </p:spPr>
        <p:txBody>
          <a:bodyPr/>
          <a:lstStyle/>
          <a:p>
            <a:pPr marL="285750" indent="-285750">
              <a:buFont typeface="Arial" panose="020B0604020202020204" pitchFamily="34" charset="0"/>
              <a:buChar char="•"/>
            </a:pPr>
            <a:r>
              <a:rPr lang="nl-NL" dirty="0"/>
              <a:t>Ontwikkeld voor werken op de Waddenzee.</a:t>
            </a:r>
          </a:p>
          <a:p>
            <a:pPr marL="285750" indent="-285750">
              <a:buFont typeface="Arial" panose="020B0604020202020204" pitchFamily="34" charset="0"/>
              <a:buChar char="•"/>
            </a:pPr>
            <a:r>
              <a:rPr lang="nl-NL" dirty="0"/>
              <a:t>Kunststof rupsen zijn 145 cm breed</a:t>
            </a:r>
          </a:p>
        </p:txBody>
      </p:sp>
    </p:spTree>
    <p:extLst>
      <p:ext uri="{BB962C8B-B14F-4D97-AF65-F5344CB8AC3E}">
        <p14:creationId xmlns:p14="http://schemas.microsoft.com/office/powerpoint/2010/main" val="40977755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1CA3BF6-8551-49D6-AFDF-389B720B9D45}"/>
              </a:ext>
            </a:extLst>
          </p:cNvPr>
          <p:cNvSpPr>
            <a:spLocks noGrp="1"/>
          </p:cNvSpPr>
          <p:nvPr>
            <p:ph type="title"/>
          </p:nvPr>
        </p:nvSpPr>
        <p:spPr/>
        <p:txBody>
          <a:bodyPr>
            <a:normAutofit/>
          </a:bodyPr>
          <a:lstStyle/>
          <a:p>
            <a:pPr algn="ctr"/>
            <a:r>
              <a:rPr lang="nl-NL" sz="3200" dirty="0"/>
              <a:t>Speciaal bouw drijvende kraan</a:t>
            </a:r>
          </a:p>
        </p:txBody>
      </p:sp>
      <p:pic>
        <p:nvPicPr>
          <p:cNvPr id="8" name="Tijdelijke aanduiding voor inhoud 7" descr="Afbeelding met boom, buiten, lucht, water&#10;&#10;Automatisch gegenereerde beschrijving">
            <a:extLst>
              <a:ext uri="{FF2B5EF4-FFF2-40B4-BE49-F238E27FC236}">
                <a16:creationId xmlns:a16="http://schemas.microsoft.com/office/drawing/2014/main" id="{C2654DD6-D5D7-4B09-A87D-D68816B09D7A}"/>
              </a:ext>
            </a:extLst>
          </p:cNvPr>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457200" y="2522240"/>
            <a:ext cx="4038600" cy="2681882"/>
          </a:xfrm>
        </p:spPr>
      </p:pic>
      <p:pic>
        <p:nvPicPr>
          <p:cNvPr id="10" name="Tijdelijke aanduiding voor inhoud 9" descr="Afbeelding met buiten, lucht, water, boom&#10;&#10;Automatisch gegenereerde beschrijving">
            <a:extLst>
              <a:ext uri="{FF2B5EF4-FFF2-40B4-BE49-F238E27FC236}">
                <a16:creationId xmlns:a16="http://schemas.microsoft.com/office/drawing/2014/main" id="{2599B8AC-B8E9-4644-B7ED-45CF92220570}"/>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648200" y="2522240"/>
            <a:ext cx="4038600" cy="2681882"/>
          </a:xfrm>
        </p:spPr>
      </p:pic>
    </p:spTree>
    <p:extLst>
      <p:ext uri="{BB962C8B-B14F-4D97-AF65-F5344CB8AC3E}">
        <p14:creationId xmlns:p14="http://schemas.microsoft.com/office/powerpoint/2010/main" val="17461562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2C86CA-5269-4162-A57D-C78B6CFC6574}"/>
              </a:ext>
            </a:extLst>
          </p:cNvPr>
          <p:cNvSpPr>
            <a:spLocks noGrp="1"/>
          </p:cNvSpPr>
          <p:nvPr>
            <p:ph type="title"/>
          </p:nvPr>
        </p:nvSpPr>
        <p:spPr/>
        <p:txBody>
          <a:bodyPr/>
          <a:lstStyle/>
          <a:p>
            <a:r>
              <a:rPr lang="nl-NL" dirty="0" err="1"/>
              <a:t>Hooglepel</a:t>
            </a:r>
            <a:endParaRPr lang="nl-NL" dirty="0"/>
          </a:p>
        </p:txBody>
      </p:sp>
      <p:sp>
        <p:nvSpPr>
          <p:cNvPr id="3" name="Tijdelijke aanduiding voor inhoud 2">
            <a:extLst>
              <a:ext uri="{FF2B5EF4-FFF2-40B4-BE49-F238E27FC236}">
                <a16:creationId xmlns:a16="http://schemas.microsoft.com/office/drawing/2014/main" id="{149C3E9F-6A58-4AA7-87F9-CA9493D1C19B}"/>
              </a:ext>
            </a:extLst>
          </p:cNvPr>
          <p:cNvSpPr>
            <a:spLocks noGrp="1"/>
          </p:cNvSpPr>
          <p:nvPr>
            <p:ph sz="half" idx="1"/>
          </p:nvPr>
        </p:nvSpPr>
        <p:spPr>
          <a:xfrm>
            <a:off x="755576" y="1600200"/>
            <a:ext cx="4032448" cy="4525963"/>
          </a:xfrm>
        </p:spPr>
        <p:txBody>
          <a:bodyPr/>
          <a:lstStyle/>
          <a:p>
            <a:r>
              <a:rPr lang="nl-NL" dirty="0"/>
              <a:t>Veelal gebruikt in mijnbouw ( dagbouw )</a:t>
            </a:r>
          </a:p>
          <a:p>
            <a:r>
              <a:rPr lang="nl-NL" dirty="0"/>
              <a:t>Zeer hoge capaciteit</a:t>
            </a:r>
          </a:p>
          <a:p>
            <a:r>
              <a:rPr lang="nl-NL" dirty="0"/>
              <a:t>Motorvermogen tot 1.250 pk, bakgrootte tot 15 m</a:t>
            </a:r>
            <a:r>
              <a:rPr lang="nl-NL" baseline="30000" dirty="0"/>
              <a:t>3</a:t>
            </a:r>
            <a:endParaRPr lang="nl-NL" dirty="0"/>
          </a:p>
        </p:txBody>
      </p:sp>
      <p:pic>
        <p:nvPicPr>
          <p:cNvPr id="5" name="Tijdelijke aanduiding voor inhoud 4">
            <a:extLst>
              <a:ext uri="{FF2B5EF4-FFF2-40B4-BE49-F238E27FC236}">
                <a16:creationId xmlns:a16="http://schemas.microsoft.com/office/drawing/2014/main" id="{CC370154-4E99-4AE1-90DF-C9836E0A63BB}"/>
              </a:ext>
            </a:extLst>
          </p:cNvPr>
          <p:cNvPicPr>
            <a:picLocks noGrp="1" noChangeAspect="1"/>
          </p:cNvPicPr>
          <p:nvPr>
            <p:ph sz="half" idx="2"/>
          </p:nvPr>
        </p:nvPicPr>
        <p:blipFill>
          <a:blip r:embed="rId2"/>
          <a:stretch>
            <a:fillRect/>
          </a:stretch>
        </p:blipFill>
        <p:spPr>
          <a:xfrm>
            <a:off x="5148064" y="1376370"/>
            <a:ext cx="3521148" cy="2486811"/>
          </a:xfrm>
          <a:prstGeom prst="rect">
            <a:avLst/>
          </a:prstGeom>
        </p:spPr>
      </p:pic>
      <p:pic>
        <p:nvPicPr>
          <p:cNvPr id="6" name="Afbeelding 5">
            <a:extLst>
              <a:ext uri="{FF2B5EF4-FFF2-40B4-BE49-F238E27FC236}">
                <a16:creationId xmlns:a16="http://schemas.microsoft.com/office/drawing/2014/main" id="{AC9E73E2-33B2-4330-B7B9-F3AE684A9470}"/>
              </a:ext>
            </a:extLst>
          </p:cNvPr>
          <p:cNvPicPr>
            <a:picLocks noChangeAspect="1"/>
          </p:cNvPicPr>
          <p:nvPr/>
        </p:nvPicPr>
        <p:blipFill>
          <a:blip r:embed="rId3"/>
          <a:stretch>
            <a:fillRect/>
          </a:stretch>
        </p:blipFill>
        <p:spPr>
          <a:xfrm>
            <a:off x="5137087" y="4365104"/>
            <a:ext cx="3532125" cy="2081783"/>
          </a:xfrm>
          <a:prstGeom prst="rect">
            <a:avLst/>
          </a:prstGeom>
        </p:spPr>
      </p:pic>
    </p:spTree>
    <p:extLst>
      <p:ext uri="{BB962C8B-B14F-4D97-AF65-F5344CB8AC3E}">
        <p14:creationId xmlns:p14="http://schemas.microsoft.com/office/powerpoint/2010/main" val="1194932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5CA11BB-C5E9-429B-ABA3-9EDB13A4F5B3}"/>
              </a:ext>
            </a:extLst>
          </p:cNvPr>
          <p:cNvSpPr>
            <a:spLocks noGrp="1"/>
          </p:cNvSpPr>
          <p:nvPr>
            <p:ph type="title"/>
          </p:nvPr>
        </p:nvSpPr>
        <p:spPr/>
        <p:txBody>
          <a:bodyPr>
            <a:normAutofit/>
          </a:bodyPr>
          <a:lstStyle/>
          <a:p>
            <a:r>
              <a:rPr lang="nl-NL" sz="3200" dirty="0"/>
              <a:t>Rups is niet altijd voldoende</a:t>
            </a:r>
          </a:p>
        </p:txBody>
      </p:sp>
      <p:pic>
        <p:nvPicPr>
          <p:cNvPr id="6" name="Tijdelijke aanduiding voor inhoud 5" descr="Afbeelding met gras, buiten, boom, lucht&#10;&#10;Automatisch gegenereerde beschrijving">
            <a:extLst>
              <a:ext uri="{FF2B5EF4-FFF2-40B4-BE49-F238E27FC236}">
                <a16:creationId xmlns:a16="http://schemas.microsoft.com/office/drawing/2014/main" id="{6BF1ABB2-E55C-4EB5-8D0B-9DEDEB63BEB8}"/>
              </a:ext>
            </a:extLst>
          </p:cNvPr>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457200" y="2516981"/>
            <a:ext cx="4038600" cy="2692400"/>
          </a:xfrm>
        </p:spPr>
      </p:pic>
      <p:pic>
        <p:nvPicPr>
          <p:cNvPr id="8" name="Tijdelijke aanduiding voor inhoud 7" descr="Afbeelding met gras, buiten, graafmachine, vrachtwagen&#10;&#10;Automatisch gegenereerde beschrijving">
            <a:extLst>
              <a:ext uri="{FF2B5EF4-FFF2-40B4-BE49-F238E27FC236}">
                <a16:creationId xmlns:a16="http://schemas.microsoft.com/office/drawing/2014/main" id="{4385125E-9672-4103-8EF6-7D48DA5812D4}"/>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648200" y="2516981"/>
            <a:ext cx="4038600" cy="2692400"/>
          </a:xfrm>
        </p:spPr>
      </p:pic>
    </p:spTree>
    <p:extLst>
      <p:ext uri="{BB962C8B-B14F-4D97-AF65-F5344CB8AC3E}">
        <p14:creationId xmlns:p14="http://schemas.microsoft.com/office/powerpoint/2010/main" val="14179845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457ABF-FF7B-4E65-8E6E-CB004C385DB4}"/>
              </a:ext>
            </a:extLst>
          </p:cNvPr>
          <p:cNvSpPr>
            <a:spLocks noGrp="1"/>
          </p:cNvSpPr>
          <p:nvPr>
            <p:ph type="title"/>
          </p:nvPr>
        </p:nvSpPr>
        <p:spPr/>
        <p:txBody>
          <a:bodyPr/>
          <a:lstStyle/>
          <a:p>
            <a:pPr algn="ctr"/>
            <a:r>
              <a:rPr lang="nl-NL" dirty="0"/>
              <a:t>wielladers</a:t>
            </a:r>
          </a:p>
        </p:txBody>
      </p:sp>
      <p:sp>
        <p:nvSpPr>
          <p:cNvPr id="8" name="Tijdelijke aanduiding voor inhoud 7">
            <a:extLst>
              <a:ext uri="{FF2B5EF4-FFF2-40B4-BE49-F238E27FC236}">
                <a16:creationId xmlns:a16="http://schemas.microsoft.com/office/drawing/2014/main" id="{1E227C16-B092-417F-A12C-22080D76B006}"/>
              </a:ext>
            </a:extLst>
          </p:cNvPr>
          <p:cNvSpPr>
            <a:spLocks noGrp="1"/>
          </p:cNvSpPr>
          <p:nvPr>
            <p:ph idx="1"/>
          </p:nvPr>
        </p:nvSpPr>
        <p:spPr/>
        <p:txBody>
          <a:bodyPr>
            <a:normAutofit fontScale="92500" lnSpcReduction="10000"/>
          </a:bodyPr>
          <a:lstStyle/>
          <a:p>
            <a:r>
              <a:rPr lang="nl-NL" dirty="0"/>
              <a:t>Mini wiellader</a:t>
            </a:r>
          </a:p>
          <a:p>
            <a:endParaRPr lang="nl-NL" dirty="0"/>
          </a:p>
          <a:p>
            <a:r>
              <a:rPr lang="nl-NL" dirty="0"/>
              <a:t>Schrank lader</a:t>
            </a:r>
          </a:p>
          <a:p>
            <a:endParaRPr lang="nl-NL" dirty="0"/>
          </a:p>
          <a:p>
            <a:r>
              <a:rPr lang="nl-NL" dirty="0"/>
              <a:t>Wiellader met cabine achterop</a:t>
            </a:r>
          </a:p>
          <a:p>
            <a:endParaRPr lang="nl-NL" dirty="0"/>
          </a:p>
          <a:p>
            <a:r>
              <a:rPr lang="nl-NL" dirty="0"/>
              <a:t>Wiellader met cabine voorop</a:t>
            </a:r>
          </a:p>
          <a:p>
            <a:endParaRPr lang="nl-NL" dirty="0"/>
          </a:p>
          <a:p>
            <a:r>
              <a:rPr lang="nl-NL" dirty="0"/>
              <a:t>Zwenklader</a:t>
            </a:r>
          </a:p>
          <a:p>
            <a:endParaRPr lang="nl-NL" dirty="0"/>
          </a:p>
          <a:p>
            <a:r>
              <a:rPr lang="nl-NL" dirty="0"/>
              <a:t>Rups lader</a:t>
            </a:r>
          </a:p>
        </p:txBody>
      </p:sp>
    </p:spTree>
    <p:extLst>
      <p:ext uri="{BB962C8B-B14F-4D97-AF65-F5344CB8AC3E}">
        <p14:creationId xmlns:p14="http://schemas.microsoft.com/office/powerpoint/2010/main" val="21358822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7E68F161-DD13-40A5-A5E7-E9EA916A636B}"/>
              </a:ext>
            </a:extLst>
          </p:cNvPr>
          <p:cNvSpPr>
            <a:spLocks noGrp="1"/>
          </p:cNvSpPr>
          <p:nvPr>
            <p:ph type="title"/>
          </p:nvPr>
        </p:nvSpPr>
        <p:spPr/>
        <p:txBody>
          <a:bodyPr/>
          <a:lstStyle/>
          <a:p>
            <a:pPr algn="ctr"/>
            <a:r>
              <a:rPr lang="nl-NL" dirty="0"/>
              <a:t>Wat is het verschil ??</a:t>
            </a:r>
          </a:p>
        </p:txBody>
      </p:sp>
      <p:sp>
        <p:nvSpPr>
          <p:cNvPr id="3" name="Tijdelijke aanduiding voor inhoud 2"/>
          <p:cNvSpPr>
            <a:spLocks noGrp="1"/>
          </p:cNvSpPr>
          <p:nvPr>
            <p:ph idx="1"/>
          </p:nvPr>
        </p:nvSpPr>
        <p:spPr/>
        <p:txBody>
          <a:bodyPr/>
          <a:lstStyle/>
          <a:p>
            <a:pPr marL="0" indent="0">
              <a:buNone/>
            </a:pPr>
            <a:endParaRPr lang="nl-NL" dirty="0"/>
          </a:p>
          <a:p>
            <a:r>
              <a:rPr lang="nl-NL" dirty="0"/>
              <a:t>Geen duidelijke scheidslijn</a:t>
            </a:r>
          </a:p>
          <a:p>
            <a:r>
              <a:rPr lang="nl-NL" dirty="0"/>
              <a:t>Grofweg: rolt het of rolt het niet</a:t>
            </a:r>
          </a:p>
          <a:p>
            <a:r>
              <a:rPr lang="nl-NL" dirty="0"/>
              <a:t>Handgereedschap </a:t>
            </a:r>
            <a:r>
              <a:rPr lang="nl-NL" dirty="0">
                <a:sym typeface="Wingdings" panose="05000000000000000000" pitchFamily="2" charset="2"/>
              </a:rPr>
              <a:t></a:t>
            </a:r>
            <a:r>
              <a:rPr lang="nl-NL" dirty="0"/>
              <a:t>materiaal</a:t>
            </a:r>
          </a:p>
          <a:p>
            <a:r>
              <a:rPr lang="nl-NL" dirty="0"/>
              <a:t>Machines </a:t>
            </a:r>
            <a:r>
              <a:rPr lang="nl-NL" dirty="0">
                <a:sym typeface="Wingdings" panose="05000000000000000000" pitchFamily="2" charset="2"/>
              </a:rPr>
              <a:t> materieel</a:t>
            </a:r>
            <a:endParaRPr lang="nl-NL" dirty="0"/>
          </a:p>
        </p:txBody>
      </p:sp>
    </p:spTree>
    <p:extLst>
      <p:ext uri="{BB962C8B-B14F-4D97-AF65-F5344CB8AC3E}">
        <p14:creationId xmlns:p14="http://schemas.microsoft.com/office/powerpoint/2010/main" val="23312122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962735-2F9F-4C4C-A09F-85879DB58EA2}"/>
              </a:ext>
            </a:extLst>
          </p:cNvPr>
          <p:cNvSpPr>
            <a:spLocks noGrp="1"/>
          </p:cNvSpPr>
          <p:nvPr>
            <p:ph type="title"/>
          </p:nvPr>
        </p:nvSpPr>
        <p:spPr>
          <a:xfrm>
            <a:off x="457200" y="273050"/>
            <a:ext cx="8229600" cy="1162050"/>
          </a:xfrm>
        </p:spPr>
        <p:txBody>
          <a:bodyPr/>
          <a:lstStyle/>
          <a:p>
            <a:pPr algn="ctr"/>
            <a:r>
              <a:rPr lang="nl-NL" sz="3200" dirty="0"/>
              <a:t>Mini wiellader</a:t>
            </a:r>
          </a:p>
        </p:txBody>
      </p:sp>
      <p:pic>
        <p:nvPicPr>
          <p:cNvPr id="6" name="Tijdelijke aanduiding voor inhoud 5">
            <a:extLst>
              <a:ext uri="{FF2B5EF4-FFF2-40B4-BE49-F238E27FC236}">
                <a16:creationId xmlns:a16="http://schemas.microsoft.com/office/drawing/2014/main" id="{10F685AD-9BE3-40F5-8BAA-ACB8BE766B45}"/>
              </a:ext>
            </a:extLst>
          </p:cNvPr>
          <p:cNvPicPr>
            <a:picLocks noGrp="1" noChangeAspect="1"/>
          </p:cNvPicPr>
          <p:nvPr>
            <p:ph idx="1"/>
          </p:nvPr>
        </p:nvPicPr>
        <p:blipFill>
          <a:blip r:embed="rId2"/>
          <a:stretch>
            <a:fillRect/>
          </a:stretch>
        </p:blipFill>
        <p:spPr>
          <a:xfrm>
            <a:off x="4694694" y="1916832"/>
            <a:ext cx="3965327" cy="2884512"/>
          </a:xfrm>
          <a:prstGeom prst="rect">
            <a:avLst/>
          </a:prstGeom>
        </p:spPr>
      </p:pic>
      <p:sp>
        <p:nvSpPr>
          <p:cNvPr id="5" name="Tijdelijke aanduiding voor tekst 4">
            <a:extLst>
              <a:ext uri="{FF2B5EF4-FFF2-40B4-BE49-F238E27FC236}">
                <a16:creationId xmlns:a16="http://schemas.microsoft.com/office/drawing/2014/main" id="{E1F87E0E-80FE-4290-AEF2-FAF7B9F160D4}"/>
              </a:ext>
            </a:extLst>
          </p:cNvPr>
          <p:cNvSpPr>
            <a:spLocks noGrp="1"/>
          </p:cNvSpPr>
          <p:nvPr>
            <p:ph type="body" sz="half" idx="2"/>
          </p:nvPr>
        </p:nvSpPr>
        <p:spPr>
          <a:xfrm>
            <a:off x="1115616" y="1916832"/>
            <a:ext cx="3333691" cy="4209331"/>
          </a:xfrm>
        </p:spPr>
        <p:txBody>
          <a:bodyPr/>
          <a:lstStyle/>
          <a:p>
            <a:endParaRPr lang="nl-NL" dirty="0"/>
          </a:p>
          <a:p>
            <a:pPr marL="285750" indent="-285750">
              <a:buFont typeface="Arial" panose="020B0604020202020204" pitchFamily="34" charset="0"/>
              <a:buChar char="•"/>
            </a:pPr>
            <a:r>
              <a:rPr lang="nl-NL" dirty="0"/>
              <a:t>Veel gebruikt door hoveniers en stratenmakers</a:t>
            </a:r>
          </a:p>
          <a:p>
            <a:pPr marL="285750" indent="-285750">
              <a:buFont typeface="Arial" panose="020B0604020202020204" pitchFamily="34" charset="0"/>
              <a:buChar char="•"/>
            </a:pPr>
            <a:r>
              <a:rPr lang="nl-NL" dirty="0"/>
              <a:t>Compact en wendbaar</a:t>
            </a:r>
          </a:p>
          <a:p>
            <a:pPr marL="285750" indent="-285750">
              <a:buFont typeface="Arial" panose="020B0604020202020204" pitchFamily="34" charset="0"/>
              <a:buChar char="•"/>
            </a:pPr>
            <a:r>
              <a:rPr lang="nl-NL" dirty="0"/>
              <a:t>Knikbesturing</a:t>
            </a:r>
          </a:p>
          <a:p>
            <a:pPr marL="285750" indent="-285750">
              <a:buFont typeface="Arial" panose="020B0604020202020204" pitchFamily="34" charset="0"/>
              <a:buChar char="•"/>
            </a:pPr>
            <a:r>
              <a:rPr lang="nl-NL" dirty="0"/>
              <a:t>Geleed chassis</a:t>
            </a:r>
          </a:p>
          <a:p>
            <a:pPr marL="285750" indent="-285750">
              <a:buFont typeface="Arial" panose="020B0604020202020204" pitchFamily="34" charset="0"/>
              <a:buChar char="•"/>
            </a:pPr>
            <a:r>
              <a:rPr lang="nl-NL" dirty="0"/>
              <a:t>Weinig bodemdruk</a:t>
            </a:r>
          </a:p>
          <a:p>
            <a:pPr marL="285750" indent="-285750">
              <a:buFont typeface="Arial" panose="020B0604020202020204" pitchFamily="34" charset="0"/>
              <a:buChar char="•"/>
            </a:pPr>
            <a:r>
              <a:rPr lang="nl-NL" dirty="0"/>
              <a:t>Eenvoudig te transporteren</a:t>
            </a:r>
          </a:p>
          <a:p>
            <a:pPr marL="285750" indent="-285750">
              <a:buFont typeface="Arial" panose="020B0604020202020204" pitchFamily="34" charset="0"/>
              <a:buChar char="•"/>
            </a:pPr>
            <a:r>
              <a:rPr lang="nl-NL" dirty="0"/>
              <a:t>Veel uitrustingsstukken</a:t>
            </a:r>
          </a:p>
          <a:p>
            <a:pPr marL="285750" indent="-285750">
              <a:buFont typeface="Arial" panose="020B0604020202020204" pitchFamily="34" charset="0"/>
              <a:buChar char="•"/>
            </a:pPr>
            <a:r>
              <a:rPr lang="nl-NL" dirty="0"/>
              <a:t>Aandrijving hydrostatisch</a:t>
            </a:r>
          </a:p>
        </p:txBody>
      </p:sp>
    </p:spTree>
    <p:extLst>
      <p:ext uri="{BB962C8B-B14F-4D97-AF65-F5344CB8AC3E}">
        <p14:creationId xmlns:p14="http://schemas.microsoft.com/office/powerpoint/2010/main" val="39476506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468FCAB0-2472-460F-AF1D-F451A41F649F}"/>
              </a:ext>
            </a:extLst>
          </p:cNvPr>
          <p:cNvSpPr>
            <a:spLocks noGrp="1"/>
          </p:cNvSpPr>
          <p:nvPr>
            <p:ph type="title"/>
          </p:nvPr>
        </p:nvSpPr>
        <p:spPr>
          <a:xfrm>
            <a:off x="3131840" y="273050"/>
            <a:ext cx="3008313" cy="851694"/>
          </a:xfrm>
        </p:spPr>
        <p:txBody>
          <a:bodyPr>
            <a:normAutofit/>
          </a:bodyPr>
          <a:lstStyle/>
          <a:p>
            <a:r>
              <a:rPr lang="nl-NL" sz="3200" dirty="0"/>
              <a:t>Schrank lader</a:t>
            </a:r>
          </a:p>
        </p:txBody>
      </p:sp>
      <p:pic>
        <p:nvPicPr>
          <p:cNvPr id="8" name="Tijdelijke aanduiding voor inhoud 7">
            <a:extLst>
              <a:ext uri="{FF2B5EF4-FFF2-40B4-BE49-F238E27FC236}">
                <a16:creationId xmlns:a16="http://schemas.microsoft.com/office/drawing/2014/main" id="{B4E04A5D-EC66-48FD-9443-793FEBD15503}"/>
              </a:ext>
            </a:extLst>
          </p:cNvPr>
          <p:cNvPicPr>
            <a:picLocks noGrp="1" noChangeAspect="1"/>
          </p:cNvPicPr>
          <p:nvPr>
            <p:ph idx="1"/>
          </p:nvPr>
        </p:nvPicPr>
        <p:blipFill>
          <a:blip r:embed="rId2"/>
          <a:stretch>
            <a:fillRect/>
          </a:stretch>
        </p:blipFill>
        <p:spPr>
          <a:xfrm>
            <a:off x="4788024" y="1448427"/>
            <a:ext cx="2808312" cy="2206531"/>
          </a:xfrm>
          <a:prstGeom prst="rect">
            <a:avLst/>
          </a:prstGeom>
        </p:spPr>
      </p:pic>
      <p:sp>
        <p:nvSpPr>
          <p:cNvPr id="7" name="Tijdelijke aanduiding voor tekst 6">
            <a:extLst>
              <a:ext uri="{FF2B5EF4-FFF2-40B4-BE49-F238E27FC236}">
                <a16:creationId xmlns:a16="http://schemas.microsoft.com/office/drawing/2014/main" id="{C40A4530-32EC-49C8-B506-6F42693749A1}"/>
              </a:ext>
            </a:extLst>
          </p:cNvPr>
          <p:cNvSpPr>
            <a:spLocks noGrp="1"/>
          </p:cNvSpPr>
          <p:nvPr>
            <p:ph type="body" sz="half" idx="2"/>
          </p:nvPr>
        </p:nvSpPr>
        <p:spPr>
          <a:xfrm>
            <a:off x="1187624" y="2204864"/>
            <a:ext cx="3312368" cy="3921299"/>
          </a:xfrm>
        </p:spPr>
        <p:txBody>
          <a:bodyPr/>
          <a:lstStyle/>
          <a:p>
            <a:pPr marL="285750" indent="-285750">
              <a:buFont typeface="Arial" panose="020B0604020202020204" pitchFamily="34" charset="0"/>
              <a:buChar char="•"/>
            </a:pPr>
            <a:r>
              <a:rPr lang="nl-NL" dirty="0"/>
              <a:t>Handig bij ( inwendige ) sloop van gebouwen</a:t>
            </a:r>
          </a:p>
          <a:p>
            <a:pPr marL="285750" indent="-285750">
              <a:buFont typeface="Arial" panose="020B0604020202020204" pitchFamily="34" charset="0"/>
              <a:buChar char="•"/>
            </a:pPr>
            <a:r>
              <a:rPr lang="nl-NL" dirty="0"/>
              <a:t>Zeer wendbaar</a:t>
            </a:r>
          </a:p>
          <a:p>
            <a:pPr marL="285750" indent="-285750">
              <a:buFont typeface="Arial" panose="020B0604020202020204" pitchFamily="34" charset="0"/>
              <a:buChar char="•"/>
            </a:pPr>
            <a:r>
              <a:rPr lang="nl-NL" dirty="0"/>
              <a:t>Stuurt als een rupsvoertuig</a:t>
            </a:r>
          </a:p>
          <a:p>
            <a:pPr marL="285750" indent="-285750">
              <a:buFont typeface="Arial" panose="020B0604020202020204" pitchFamily="34" charset="0"/>
              <a:buChar char="•"/>
            </a:pPr>
            <a:r>
              <a:rPr lang="nl-NL" dirty="0"/>
              <a:t>Vast chassis</a:t>
            </a:r>
          </a:p>
          <a:p>
            <a:pPr marL="285750" indent="-285750">
              <a:buFont typeface="Arial" panose="020B0604020202020204" pitchFamily="34" charset="0"/>
              <a:buChar char="•"/>
            </a:pPr>
            <a:r>
              <a:rPr lang="nl-NL" dirty="0"/>
              <a:t>Hoge bandenslijtage op verharding</a:t>
            </a:r>
          </a:p>
          <a:p>
            <a:pPr marL="285750" indent="-285750">
              <a:buFont typeface="Arial" panose="020B0604020202020204" pitchFamily="34" charset="0"/>
              <a:buChar char="•"/>
            </a:pPr>
            <a:r>
              <a:rPr lang="nl-NL" dirty="0"/>
              <a:t>Hydrostatische aandrijving</a:t>
            </a:r>
          </a:p>
          <a:p>
            <a:pPr marL="285750" indent="-285750">
              <a:buFont typeface="Arial" panose="020B0604020202020204" pitchFamily="34" charset="0"/>
              <a:buChar char="•"/>
            </a:pPr>
            <a:r>
              <a:rPr lang="nl-NL" dirty="0"/>
              <a:t>Kan op wielen en rups</a:t>
            </a:r>
          </a:p>
        </p:txBody>
      </p:sp>
      <p:pic>
        <p:nvPicPr>
          <p:cNvPr id="9" name="Afbeelding 8">
            <a:extLst>
              <a:ext uri="{FF2B5EF4-FFF2-40B4-BE49-F238E27FC236}">
                <a16:creationId xmlns:a16="http://schemas.microsoft.com/office/drawing/2014/main" id="{C9ECBA20-3D08-44E9-857E-70B9E71C99D3}"/>
              </a:ext>
            </a:extLst>
          </p:cNvPr>
          <p:cNvPicPr>
            <a:picLocks noChangeAspect="1"/>
          </p:cNvPicPr>
          <p:nvPr/>
        </p:nvPicPr>
        <p:blipFill>
          <a:blip r:embed="rId3"/>
          <a:stretch>
            <a:fillRect/>
          </a:stretch>
        </p:blipFill>
        <p:spPr>
          <a:xfrm>
            <a:off x="4801530" y="4011613"/>
            <a:ext cx="2781300" cy="2114550"/>
          </a:xfrm>
          <a:prstGeom prst="rect">
            <a:avLst/>
          </a:prstGeom>
        </p:spPr>
      </p:pic>
    </p:spTree>
    <p:extLst>
      <p:ext uri="{BB962C8B-B14F-4D97-AF65-F5344CB8AC3E}">
        <p14:creationId xmlns:p14="http://schemas.microsoft.com/office/powerpoint/2010/main" val="16832760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8A49E1-969C-4956-8E24-838D9D20184D}"/>
              </a:ext>
            </a:extLst>
          </p:cNvPr>
          <p:cNvSpPr>
            <a:spLocks noGrp="1"/>
          </p:cNvSpPr>
          <p:nvPr>
            <p:ph type="title"/>
          </p:nvPr>
        </p:nvSpPr>
        <p:spPr>
          <a:xfrm>
            <a:off x="457200" y="273050"/>
            <a:ext cx="7859216" cy="779686"/>
          </a:xfrm>
        </p:spPr>
        <p:txBody>
          <a:bodyPr>
            <a:normAutofit/>
          </a:bodyPr>
          <a:lstStyle/>
          <a:p>
            <a:pPr algn="ctr"/>
            <a:r>
              <a:rPr lang="nl-NL" sz="3200" dirty="0"/>
              <a:t>Wiellader</a:t>
            </a:r>
          </a:p>
        </p:txBody>
      </p:sp>
      <p:pic>
        <p:nvPicPr>
          <p:cNvPr id="5" name="Tijdelijke aanduiding voor inhoud 4">
            <a:extLst>
              <a:ext uri="{FF2B5EF4-FFF2-40B4-BE49-F238E27FC236}">
                <a16:creationId xmlns:a16="http://schemas.microsoft.com/office/drawing/2014/main" id="{D625A405-B880-466B-9D2F-0E2FEC497AC1}"/>
              </a:ext>
            </a:extLst>
          </p:cNvPr>
          <p:cNvPicPr>
            <a:picLocks noGrp="1" noChangeAspect="1"/>
          </p:cNvPicPr>
          <p:nvPr>
            <p:ph idx="1"/>
          </p:nvPr>
        </p:nvPicPr>
        <p:blipFill>
          <a:blip r:embed="rId2"/>
          <a:stretch>
            <a:fillRect/>
          </a:stretch>
        </p:blipFill>
        <p:spPr>
          <a:xfrm>
            <a:off x="4559459" y="1196753"/>
            <a:ext cx="4016328" cy="2664296"/>
          </a:xfrm>
          <a:prstGeom prst="rect">
            <a:avLst/>
          </a:prstGeom>
        </p:spPr>
      </p:pic>
      <p:sp>
        <p:nvSpPr>
          <p:cNvPr id="4" name="Tijdelijke aanduiding voor tekst 3">
            <a:extLst>
              <a:ext uri="{FF2B5EF4-FFF2-40B4-BE49-F238E27FC236}">
                <a16:creationId xmlns:a16="http://schemas.microsoft.com/office/drawing/2014/main" id="{ACD47731-E10C-46B7-BB13-4A2B0BA321C9}"/>
              </a:ext>
            </a:extLst>
          </p:cNvPr>
          <p:cNvSpPr>
            <a:spLocks noGrp="1"/>
          </p:cNvSpPr>
          <p:nvPr>
            <p:ph type="body" sz="half" idx="2"/>
          </p:nvPr>
        </p:nvSpPr>
        <p:spPr>
          <a:xfrm>
            <a:off x="1259632" y="1916832"/>
            <a:ext cx="3096344" cy="4209331"/>
          </a:xfrm>
        </p:spPr>
        <p:txBody>
          <a:bodyPr/>
          <a:lstStyle/>
          <a:p>
            <a:pPr marL="285750" indent="-285750">
              <a:buFont typeface="Arial" panose="020B0604020202020204" pitchFamily="34" charset="0"/>
              <a:buChar char="•"/>
            </a:pPr>
            <a:r>
              <a:rPr lang="nl-NL" dirty="0"/>
              <a:t>Breed inzetbaar</a:t>
            </a:r>
          </a:p>
          <a:p>
            <a:pPr marL="285750" indent="-285750">
              <a:buFont typeface="Arial" panose="020B0604020202020204" pitchFamily="34" charset="0"/>
              <a:buChar char="•"/>
            </a:pPr>
            <a:r>
              <a:rPr lang="nl-NL" dirty="0"/>
              <a:t>In veel maten verkrijgbaar</a:t>
            </a:r>
          </a:p>
          <a:p>
            <a:pPr marL="285750" indent="-285750">
              <a:buFont typeface="Arial" panose="020B0604020202020204" pitchFamily="34" charset="0"/>
              <a:buChar char="•"/>
            </a:pPr>
            <a:r>
              <a:rPr lang="nl-NL" dirty="0"/>
              <a:t>Veel uitrustingsstukken</a:t>
            </a:r>
          </a:p>
          <a:p>
            <a:pPr marL="285750" indent="-285750">
              <a:buFont typeface="Arial" panose="020B0604020202020204" pitchFamily="34" charset="0"/>
              <a:buChar char="•"/>
            </a:pPr>
            <a:r>
              <a:rPr lang="nl-NL" dirty="0"/>
              <a:t>Knikbesturing</a:t>
            </a:r>
          </a:p>
          <a:p>
            <a:pPr marL="285750" indent="-285750">
              <a:buFont typeface="Arial" panose="020B0604020202020204" pitchFamily="34" charset="0"/>
              <a:buChar char="•"/>
            </a:pPr>
            <a:r>
              <a:rPr lang="nl-NL" dirty="0"/>
              <a:t>Geleed chassis</a:t>
            </a:r>
          </a:p>
          <a:p>
            <a:pPr marL="285750" indent="-285750">
              <a:buFont typeface="Arial" panose="020B0604020202020204" pitchFamily="34" charset="0"/>
              <a:buChar char="•"/>
            </a:pPr>
            <a:r>
              <a:rPr lang="nl-NL" dirty="0"/>
              <a:t>Hoge wegsnelheid</a:t>
            </a:r>
          </a:p>
          <a:p>
            <a:pPr marL="285750" indent="-285750">
              <a:buFont typeface="Arial" panose="020B0604020202020204" pitchFamily="34" charset="0"/>
              <a:buChar char="•"/>
            </a:pPr>
            <a:r>
              <a:rPr lang="nl-NL" dirty="0"/>
              <a:t>Cabine meestal achterop, kan echter ook voorop</a:t>
            </a:r>
          </a:p>
          <a:p>
            <a:pPr marL="285750" indent="-285750">
              <a:buFont typeface="Arial" panose="020B0604020202020204" pitchFamily="34" charset="0"/>
              <a:buChar char="•"/>
            </a:pPr>
            <a:r>
              <a:rPr lang="nl-NL" dirty="0"/>
              <a:t>Meestal aandrijving via koppelomvormer en powershift versnellingsbak</a:t>
            </a:r>
          </a:p>
        </p:txBody>
      </p:sp>
      <p:pic>
        <p:nvPicPr>
          <p:cNvPr id="6" name="Afbeelding 5">
            <a:extLst>
              <a:ext uri="{FF2B5EF4-FFF2-40B4-BE49-F238E27FC236}">
                <a16:creationId xmlns:a16="http://schemas.microsoft.com/office/drawing/2014/main" id="{0186A9E8-C682-4D21-A06C-6F0FF5972B44}"/>
              </a:ext>
            </a:extLst>
          </p:cNvPr>
          <p:cNvPicPr>
            <a:picLocks noChangeAspect="1"/>
          </p:cNvPicPr>
          <p:nvPr/>
        </p:nvPicPr>
        <p:blipFill>
          <a:blip r:embed="rId3"/>
          <a:stretch>
            <a:fillRect/>
          </a:stretch>
        </p:blipFill>
        <p:spPr>
          <a:xfrm>
            <a:off x="4572000" y="4005067"/>
            <a:ext cx="4087908" cy="3154656"/>
          </a:xfrm>
          <a:prstGeom prst="rect">
            <a:avLst/>
          </a:prstGeom>
        </p:spPr>
      </p:pic>
    </p:spTree>
    <p:extLst>
      <p:ext uri="{BB962C8B-B14F-4D97-AF65-F5344CB8AC3E}">
        <p14:creationId xmlns:p14="http://schemas.microsoft.com/office/powerpoint/2010/main" val="15417741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3EEB793-D801-43AA-BE54-AAAD692A7897}"/>
              </a:ext>
            </a:extLst>
          </p:cNvPr>
          <p:cNvSpPr>
            <a:spLocks noGrp="1"/>
          </p:cNvSpPr>
          <p:nvPr>
            <p:ph type="title"/>
          </p:nvPr>
        </p:nvSpPr>
        <p:spPr>
          <a:xfrm>
            <a:off x="457200" y="273050"/>
            <a:ext cx="8147248" cy="931470"/>
          </a:xfrm>
        </p:spPr>
        <p:txBody>
          <a:bodyPr>
            <a:normAutofit/>
          </a:bodyPr>
          <a:lstStyle/>
          <a:p>
            <a:pPr algn="ctr"/>
            <a:r>
              <a:rPr lang="nl-NL" sz="3200" dirty="0"/>
              <a:t>Koppelomvormer</a:t>
            </a:r>
          </a:p>
        </p:txBody>
      </p:sp>
      <p:pic>
        <p:nvPicPr>
          <p:cNvPr id="5" name="Tijdelijke aanduiding voor inhoud 4">
            <a:extLst>
              <a:ext uri="{FF2B5EF4-FFF2-40B4-BE49-F238E27FC236}">
                <a16:creationId xmlns:a16="http://schemas.microsoft.com/office/drawing/2014/main" id="{3D2E956F-25DE-4EFF-84FF-FBF25E3D3F27}"/>
              </a:ext>
            </a:extLst>
          </p:cNvPr>
          <p:cNvPicPr>
            <a:picLocks noGrp="1" noChangeAspect="1"/>
          </p:cNvPicPr>
          <p:nvPr>
            <p:ph idx="1"/>
          </p:nvPr>
        </p:nvPicPr>
        <p:blipFill>
          <a:blip r:embed="rId2"/>
          <a:stretch>
            <a:fillRect/>
          </a:stretch>
        </p:blipFill>
        <p:spPr>
          <a:xfrm>
            <a:off x="4803152" y="1435100"/>
            <a:ext cx="3008313" cy="2699424"/>
          </a:xfrm>
          <a:prstGeom prst="rect">
            <a:avLst/>
          </a:prstGeom>
        </p:spPr>
      </p:pic>
      <p:sp>
        <p:nvSpPr>
          <p:cNvPr id="4" name="Tijdelijke aanduiding voor tekst 3">
            <a:extLst>
              <a:ext uri="{FF2B5EF4-FFF2-40B4-BE49-F238E27FC236}">
                <a16:creationId xmlns:a16="http://schemas.microsoft.com/office/drawing/2014/main" id="{C8C8552C-D758-45F9-ABDB-A80F03AB1F3E}"/>
              </a:ext>
            </a:extLst>
          </p:cNvPr>
          <p:cNvSpPr>
            <a:spLocks noGrp="1"/>
          </p:cNvSpPr>
          <p:nvPr>
            <p:ph type="body" sz="half" idx="2"/>
          </p:nvPr>
        </p:nvSpPr>
        <p:spPr>
          <a:xfrm>
            <a:off x="1187624" y="1628800"/>
            <a:ext cx="3008313" cy="4691063"/>
          </a:xfrm>
        </p:spPr>
        <p:txBody>
          <a:bodyPr/>
          <a:lstStyle/>
          <a:p>
            <a:r>
              <a:rPr lang="nl-NL" dirty="0"/>
              <a:t>Bovenste afbeelding is een vloeistof koppeling, de onderste een koppel omvormer</a:t>
            </a:r>
          </a:p>
          <a:p>
            <a:endParaRPr lang="nl-NL" dirty="0"/>
          </a:p>
          <a:p>
            <a:r>
              <a:rPr lang="nl-NL" dirty="0"/>
              <a:t>Het linker schoepenrad wordt aangedreven door de  ( diesel) motor.</a:t>
            </a:r>
          </a:p>
          <a:p>
            <a:r>
              <a:rPr lang="nl-NL" dirty="0"/>
              <a:t>Via vloeistof ( olie ) wordt de kracht overgebracht op het rechter schoepenrad waaraan de versnellingsbak is gekoppeld.</a:t>
            </a:r>
          </a:p>
          <a:p>
            <a:r>
              <a:rPr lang="nl-NL" dirty="0"/>
              <a:t>Bij stationair  toerental is de kracht overbrenging zo laag dat de machine terwijl deze in de versnelling staat met de voetrem kan worden stilgehouden.</a:t>
            </a:r>
          </a:p>
        </p:txBody>
      </p:sp>
      <p:pic>
        <p:nvPicPr>
          <p:cNvPr id="6" name="Afbeelding 5">
            <a:extLst>
              <a:ext uri="{FF2B5EF4-FFF2-40B4-BE49-F238E27FC236}">
                <a16:creationId xmlns:a16="http://schemas.microsoft.com/office/drawing/2014/main" id="{E487BECF-8E07-4105-BD7A-B34D1170D442}"/>
              </a:ext>
            </a:extLst>
          </p:cNvPr>
          <p:cNvPicPr>
            <a:picLocks noChangeAspect="1"/>
          </p:cNvPicPr>
          <p:nvPr/>
        </p:nvPicPr>
        <p:blipFill>
          <a:blip r:embed="rId3"/>
          <a:stretch>
            <a:fillRect/>
          </a:stretch>
        </p:blipFill>
        <p:spPr>
          <a:xfrm>
            <a:off x="4572000" y="4365104"/>
            <a:ext cx="3470618" cy="2285231"/>
          </a:xfrm>
          <a:prstGeom prst="rect">
            <a:avLst/>
          </a:prstGeom>
        </p:spPr>
      </p:pic>
    </p:spTree>
    <p:extLst>
      <p:ext uri="{BB962C8B-B14F-4D97-AF65-F5344CB8AC3E}">
        <p14:creationId xmlns:p14="http://schemas.microsoft.com/office/powerpoint/2010/main" val="27394328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93BC8FF-5E66-4A3F-9B0F-9D4948A6CEF8}"/>
              </a:ext>
            </a:extLst>
          </p:cNvPr>
          <p:cNvSpPr>
            <a:spLocks noGrp="1"/>
          </p:cNvSpPr>
          <p:nvPr>
            <p:ph type="title"/>
          </p:nvPr>
        </p:nvSpPr>
        <p:spPr>
          <a:xfrm>
            <a:off x="457200" y="273050"/>
            <a:ext cx="8229600" cy="779686"/>
          </a:xfrm>
        </p:spPr>
        <p:txBody>
          <a:bodyPr>
            <a:normAutofit/>
          </a:bodyPr>
          <a:lstStyle/>
          <a:p>
            <a:pPr algn="ctr"/>
            <a:r>
              <a:rPr lang="nl-NL" sz="3200" dirty="0"/>
              <a:t>Zwenk lader</a:t>
            </a:r>
          </a:p>
        </p:txBody>
      </p:sp>
      <p:pic>
        <p:nvPicPr>
          <p:cNvPr id="5" name="Tijdelijke aanduiding voor inhoud 4">
            <a:extLst>
              <a:ext uri="{FF2B5EF4-FFF2-40B4-BE49-F238E27FC236}">
                <a16:creationId xmlns:a16="http://schemas.microsoft.com/office/drawing/2014/main" id="{1858792F-ABAE-4FCE-B406-D4EEF2377D07}"/>
              </a:ext>
            </a:extLst>
          </p:cNvPr>
          <p:cNvPicPr>
            <a:picLocks noGrp="1" noChangeAspect="1"/>
          </p:cNvPicPr>
          <p:nvPr>
            <p:ph idx="1"/>
          </p:nvPr>
        </p:nvPicPr>
        <p:blipFill>
          <a:blip r:embed="rId2"/>
          <a:stretch>
            <a:fillRect/>
          </a:stretch>
        </p:blipFill>
        <p:spPr>
          <a:xfrm>
            <a:off x="4976554" y="1412492"/>
            <a:ext cx="3195846" cy="2627696"/>
          </a:xfrm>
          <a:prstGeom prst="rect">
            <a:avLst/>
          </a:prstGeom>
        </p:spPr>
      </p:pic>
      <p:sp>
        <p:nvSpPr>
          <p:cNvPr id="4" name="Tijdelijke aanduiding voor tekst 3">
            <a:extLst>
              <a:ext uri="{FF2B5EF4-FFF2-40B4-BE49-F238E27FC236}">
                <a16:creationId xmlns:a16="http://schemas.microsoft.com/office/drawing/2014/main" id="{28431F3D-B56C-4E6C-A8F0-43A47BF13D73}"/>
              </a:ext>
            </a:extLst>
          </p:cNvPr>
          <p:cNvSpPr>
            <a:spLocks noGrp="1"/>
          </p:cNvSpPr>
          <p:nvPr>
            <p:ph type="body" sz="half" idx="2"/>
          </p:nvPr>
        </p:nvSpPr>
        <p:spPr>
          <a:xfrm>
            <a:off x="1259632" y="1435100"/>
            <a:ext cx="3528392" cy="5411934"/>
          </a:xfrm>
        </p:spPr>
        <p:txBody>
          <a:bodyPr/>
          <a:lstStyle/>
          <a:p>
            <a:pPr marL="285750" indent="-285750">
              <a:buFont typeface="Arial" panose="020B0604020202020204" pitchFamily="34" charset="0"/>
              <a:buChar char="•"/>
            </a:pPr>
            <a:r>
              <a:rPr lang="nl-NL" dirty="0"/>
              <a:t>Kan werkzaamheden verrichten buiten eigen rij lijn</a:t>
            </a:r>
          </a:p>
          <a:p>
            <a:pPr marL="285750" indent="-285750">
              <a:buFont typeface="Arial" panose="020B0604020202020204" pitchFamily="34" charset="0"/>
              <a:buChar char="•"/>
            </a:pPr>
            <a:r>
              <a:rPr lang="nl-NL" dirty="0"/>
              <a:t>Draaikrans voor cabine</a:t>
            </a:r>
          </a:p>
          <a:p>
            <a:pPr marL="285750" indent="-285750">
              <a:buFont typeface="Arial" panose="020B0604020202020204" pitchFamily="34" charset="0"/>
              <a:buChar char="•"/>
            </a:pPr>
            <a:r>
              <a:rPr lang="nl-NL" dirty="0"/>
              <a:t>Handig in wegenbouw</a:t>
            </a:r>
          </a:p>
          <a:p>
            <a:pPr marL="285750" indent="-285750">
              <a:buFont typeface="Arial" panose="020B0604020202020204" pitchFamily="34" charset="0"/>
              <a:buChar char="•"/>
            </a:pPr>
            <a:r>
              <a:rPr lang="nl-NL" dirty="0"/>
              <a:t>Kan met star chassis en twee gestuurde assen</a:t>
            </a:r>
          </a:p>
          <a:p>
            <a:pPr marL="285750" indent="-285750">
              <a:buFont typeface="Arial" panose="020B0604020202020204" pitchFamily="34" charset="0"/>
              <a:buChar char="•"/>
            </a:pPr>
            <a:r>
              <a:rPr lang="nl-NL" dirty="0"/>
              <a:t>Kan met knikbesturing</a:t>
            </a:r>
          </a:p>
          <a:p>
            <a:pPr marL="285750" indent="-285750">
              <a:buFont typeface="Arial" panose="020B0604020202020204" pitchFamily="34" charset="0"/>
              <a:buChar char="•"/>
            </a:pPr>
            <a:r>
              <a:rPr lang="nl-NL" dirty="0">
                <a:hlinkClick r:id="rId3"/>
              </a:rPr>
              <a:t>https://www.youtube.com/watch?v=oxHFA8wl8bc</a:t>
            </a:r>
            <a:endParaRPr lang="nl-NL" dirty="0"/>
          </a:p>
        </p:txBody>
      </p:sp>
      <p:pic>
        <p:nvPicPr>
          <p:cNvPr id="6" name="Afbeelding 5">
            <a:extLst>
              <a:ext uri="{FF2B5EF4-FFF2-40B4-BE49-F238E27FC236}">
                <a16:creationId xmlns:a16="http://schemas.microsoft.com/office/drawing/2014/main" id="{844CB0D8-6823-45D1-BEE8-694ABCC4F05E}"/>
              </a:ext>
            </a:extLst>
          </p:cNvPr>
          <p:cNvPicPr>
            <a:picLocks noChangeAspect="1"/>
          </p:cNvPicPr>
          <p:nvPr/>
        </p:nvPicPr>
        <p:blipFill>
          <a:blip r:embed="rId4"/>
          <a:stretch>
            <a:fillRect/>
          </a:stretch>
        </p:blipFill>
        <p:spPr>
          <a:xfrm>
            <a:off x="4976554" y="4474525"/>
            <a:ext cx="3195846" cy="2372509"/>
          </a:xfrm>
          <a:prstGeom prst="rect">
            <a:avLst/>
          </a:prstGeom>
        </p:spPr>
      </p:pic>
    </p:spTree>
    <p:extLst>
      <p:ext uri="{BB962C8B-B14F-4D97-AF65-F5344CB8AC3E}">
        <p14:creationId xmlns:p14="http://schemas.microsoft.com/office/powerpoint/2010/main" val="25181550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5D11CB-175C-4A27-B228-EC1DBB35D8A9}"/>
              </a:ext>
            </a:extLst>
          </p:cNvPr>
          <p:cNvSpPr>
            <a:spLocks noGrp="1"/>
          </p:cNvSpPr>
          <p:nvPr>
            <p:ph type="title"/>
          </p:nvPr>
        </p:nvSpPr>
        <p:spPr>
          <a:xfrm>
            <a:off x="457200" y="273050"/>
            <a:ext cx="8229600" cy="779686"/>
          </a:xfrm>
        </p:spPr>
        <p:txBody>
          <a:bodyPr>
            <a:normAutofit/>
          </a:bodyPr>
          <a:lstStyle/>
          <a:p>
            <a:pPr algn="ctr"/>
            <a:r>
              <a:rPr lang="nl-NL" sz="3200" dirty="0"/>
              <a:t>rupslader</a:t>
            </a:r>
          </a:p>
        </p:txBody>
      </p:sp>
      <p:pic>
        <p:nvPicPr>
          <p:cNvPr id="5" name="Tijdelijke aanduiding voor inhoud 4">
            <a:extLst>
              <a:ext uri="{FF2B5EF4-FFF2-40B4-BE49-F238E27FC236}">
                <a16:creationId xmlns:a16="http://schemas.microsoft.com/office/drawing/2014/main" id="{D7FE0F2F-038C-411C-9ED3-55F682588C7C}"/>
              </a:ext>
            </a:extLst>
          </p:cNvPr>
          <p:cNvPicPr>
            <a:picLocks noGrp="1" noChangeAspect="1"/>
          </p:cNvPicPr>
          <p:nvPr>
            <p:ph idx="1"/>
          </p:nvPr>
        </p:nvPicPr>
        <p:blipFill>
          <a:blip r:embed="rId2"/>
          <a:stretch>
            <a:fillRect/>
          </a:stretch>
        </p:blipFill>
        <p:spPr>
          <a:xfrm>
            <a:off x="4597400" y="2276873"/>
            <a:ext cx="4126294" cy="3062684"/>
          </a:xfrm>
          <a:prstGeom prst="rect">
            <a:avLst/>
          </a:prstGeom>
        </p:spPr>
      </p:pic>
      <p:sp>
        <p:nvSpPr>
          <p:cNvPr id="4" name="Tijdelijke aanduiding voor tekst 3">
            <a:extLst>
              <a:ext uri="{FF2B5EF4-FFF2-40B4-BE49-F238E27FC236}">
                <a16:creationId xmlns:a16="http://schemas.microsoft.com/office/drawing/2014/main" id="{92C32A74-5F0D-4FC0-8C11-C527C038D301}"/>
              </a:ext>
            </a:extLst>
          </p:cNvPr>
          <p:cNvSpPr>
            <a:spLocks noGrp="1"/>
          </p:cNvSpPr>
          <p:nvPr>
            <p:ph type="body" sz="half" idx="2"/>
          </p:nvPr>
        </p:nvSpPr>
        <p:spPr>
          <a:xfrm>
            <a:off x="1259632" y="2276873"/>
            <a:ext cx="2736304" cy="3849290"/>
          </a:xfrm>
        </p:spPr>
        <p:txBody>
          <a:bodyPr/>
          <a:lstStyle/>
          <a:p>
            <a:pPr marL="285750" indent="-285750">
              <a:buFont typeface="Arial" panose="020B0604020202020204" pitchFamily="34" charset="0"/>
              <a:buChar char="•"/>
            </a:pPr>
            <a:r>
              <a:rPr lang="nl-NL" dirty="0"/>
              <a:t>Sterk in het veld</a:t>
            </a:r>
          </a:p>
          <a:p>
            <a:pPr marL="285750" indent="-285750">
              <a:buFont typeface="Arial" panose="020B0604020202020204" pitchFamily="34" charset="0"/>
              <a:buChar char="•"/>
            </a:pPr>
            <a:r>
              <a:rPr lang="nl-NL" dirty="0"/>
              <a:t>Weinig bodemdruk</a:t>
            </a:r>
          </a:p>
          <a:p>
            <a:pPr marL="285750" indent="-285750">
              <a:buFont typeface="Arial" panose="020B0604020202020204" pitchFamily="34" charset="0"/>
              <a:buChar char="•"/>
            </a:pPr>
            <a:r>
              <a:rPr lang="nl-NL" dirty="0"/>
              <a:t>Veel bodemberoering bij draaien ( schranken )</a:t>
            </a:r>
          </a:p>
          <a:p>
            <a:pPr marL="285750" indent="-285750">
              <a:buFont typeface="Arial" panose="020B0604020202020204" pitchFamily="34" charset="0"/>
              <a:buChar char="•"/>
            </a:pPr>
            <a:r>
              <a:rPr lang="nl-NL" dirty="0"/>
              <a:t>Lage rijsnelheid</a:t>
            </a:r>
          </a:p>
          <a:p>
            <a:pPr marL="285750" indent="-285750">
              <a:buFont typeface="Arial" panose="020B0604020202020204" pitchFamily="34" charset="0"/>
              <a:buChar char="•"/>
            </a:pPr>
            <a:r>
              <a:rPr lang="nl-NL" dirty="0"/>
              <a:t>Moeilijk met transport</a:t>
            </a:r>
          </a:p>
          <a:p>
            <a:pPr marL="285750" indent="-285750">
              <a:buFont typeface="Arial" panose="020B0604020202020204" pitchFamily="34" charset="0"/>
              <a:buChar char="•"/>
            </a:pPr>
            <a:endParaRPr lang="nl-NL" dirty="0"/>
          </a:p>
        </p:txBody>
      </p:sp>
    </p:spTree>
    <p:extLst>
      <p:ext uri="{BB962C8B-B14F-4D97-AF65-F5344CB8AC3E}">
        <p14:creationId xmlns:p14="http://schemas.microsoft.com/office/powerpoint/2010/main" val="17694031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F2B17F-FEDD-425E-B677-0D37825241AC}"/>
              </a:ext>
            </a:extLst>
          </p:cNvPr>
          <p:cNvSpPr>
            <a:spLocks noGrp="1"/>
          </p:cNvSpPr>
          <p:nvPr>
            <p:ph type="title"/>
          </p:nvPr>
        </p:nvSpPr>
        <p:spPr/>
        <p:txBody>
          <a:bodyPr>
            <a:normAutofit/>
          </a:bodyPr>
          <a:lstStyle/>
          <a:p>
            <a:pPr algn="ctr"/>
            <a:r>
              <a:rPr lang="nl-NL" sz="3200" dirty="0" err="1"/>
              <a:t>Dozers</a:t>
            </a:r>
            <a:endParaRPr lang="nl-NL" sz="3200" dirty="0"/>
          </a:p>
        </p:txBody>
      </p:sp>
      <p:sp>
        <p:nvSpPr>
          <p:cNvPr id="5" name="Tijdelijke aanduiding voor inhoud 4">
            <a:extLst>
              <a:ext uri="{FF2B5EF4-FFF2-40B4-BE49-F238E27FC236}">
                <a16:creationId xmlns:a16="http://schemas.microsoft.com/office/drawing/2014/main" id="{21CA7445-27D8-4921-97AA-A12724B8E794}"/>
              </a:ext>
            </a:extLst>
          </p:cNvPr>
          <p:cNvSpPr>
            <a:spLocks noGrp="1"/>
          </p:cNvSpPr>
          <p:nvPr>
            <p:ph idx="1"/>
          </p:nvPr>
        </p:nvSpPr>
        <p:spPr/>
        <p:txBody>
          <a:bodyPr/>
          <a:lstStyle/>
          <a:p>
            <a:r>
              <a:rPr lang="nl-NL" dirty="0"/>
              <a:t>Bulldozer</a:t>
            </a:r>
          </a:p>
          <a:p>
            <a:endParaRPr lang="nl-NL" dirty="0"/>
          </a:p>
          <a:p>
            <a:r>
              <a:rPr lang="nl-NL" dirty="0" err="1"/>
              <a:t>Wieldozer</a:t>
            </a:r>
            <a:endParaRPr lang="nl-NL" dirty="0"/>
          </a:p>
          <a:p>
            <a:endParaRPr lang="nl-NL" dirty="0"/>
          </a:p>
          <a:p>
            <a:r>
              <a:rPr lang="nl-NL" dirty="0" err="1"/>
              <a:t>compactor</a:t>
            </a:r>
            <a:endParaRPr lang="nl-NL" dirty="0"/>
          </a:p>
        </p:txBody>
      </p:sp>
    </p:spTree>
    <p:extLst>
      <p:ext uri="{BB962C8B-B14F-4D97-AF65-F5344CB8AC3E}">
        <p14:creationId xmlns:p14="http://schemas.microsoft.com/office/powerpoint/2010/main" val="36035116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20782C1B-887B-489C-A4BA-4519EF078218}"/>
              </a:ext>
            </a:extLst>
          </p:cNvPr>
          <p:cNvSpPr>
            <a:spLocks noGrp="1"/>
          </p:cNvSpPr>
          <p:nvPr>
            <p:ph type="title"/>
          </p:nvPr>
        </p:nvSpPr>
        <p:spPr>
          <a:xfrm>
            <a:off x="457200" y="273050"/>
            <a:ext cx="8229600" cy="1162050"/>
          </a:xfrm>
        </p:spPr>
        <p:txBody>
          <a:bodyPr>
            <a:normAutofit/>
          </a:bodyPr>
          <a:lstStyle/>
          <a:p>
            <a:pPr algn="ctr"/>
            <a:r>
              <a:rPr lang="nl-NL" sz="3200" dirty="0"/>
              <a:t>Bulldozer</a:t>
            </a:r>
          </a:p>
        </p:txBody>
      </p:sp>
      <p:pic>
        <p:nvPicPr>
          <p:cNvPr id="7" name="Tijdelijke aanduiding voor inhoud 6">
            <a:extLst>
              <a:ext uri="{FF2B5EF4-FFF2-40B4-BE49-F238E27FC236}">
                <a16:creationId xmlns:a16="http://schemas.microsoft.com/office/drawing/2014/main" id="{B1FFD9C8-71AB-47A5-946C-6A09A6B19D6F}"/>
              </a:ext>
            </a:extLst>
          </p:cNvPr>
          <p:cNvPicPr>
            <a:picLocks noGrp="1" noChangeAspect="1"/>
          </p:cNvPicPr>
          <p:nvPr>
            <p:ph idx="1"/>
          </p:nvPr>
        </p:nvPicPr>
        <p:blipFill>
          <a:blip r:embed="rId2"/>
          <a:stretch>
            <a:fillRect/>
          </a:stretch>
        </p:blipFill>
        <p:spPr>
          <a:xfrm>
            <a:off x="4894074" y="1910643"/>
            <a:ext cx="3771175" cy="3036714"/>
          </a:xfrm>
          <a:prstGeom prst="rect">
            <a:avLst/>
          </a:prstGeom>
        </p:spPr>
      </p:pic>
      <p:sp>
        <p:nvSpPr>
          <p:cNvPr id="6" name="Tijdelijke aanduiding voor tekst 5">
            <a:extLst>
              <a:ext uri="{FF2B5EF4-FFF2-40B4-BE49-F238E27FC236}">
                <a16:creationId xmlns:a16="http://schemas.microsoft.com/office/drawing/2014/main" id="{9CAE886F-94FB-46FB-B63A-7AD30DCEEDDA}"/>
              </a:ext>
            </a:extLst>
          </p:cNvPr>
          <p:cNvSpPr>
            <a:spLocks noGrp="1"/>
          </p:cNvSpPr>
          <p:nvPr>
            <p:ph type="body" sz="half" idx="2"/>
          </p:nvPr>
        </p:nvSpPr>
        <p:spPr>
          <a:xfrm>
            <a:off x="1403647" y="1910643"/>
            <a:ext cx="2846279" cy="4215520"/>
          </a:xfrm>
        </p:spPr>
        <p:txBody>
          <a:bodyPr/>
          <a:lstStyle/>
          <a:p>
            <a:pPr marL="285750" indent="-285750">
              <a:buFont typeface="Arial" panose="020B0604020202020204" pitchFamily="34" charset="0"/>
              <a:buChar char="•"/>
            </a:pPr>
            <a:r>
              <a:rPr lang="nl-NL" dirty="0"/>
              <a:t>Goed op taluds</a:t>
            </a:r>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r>
              <a:rPr lang="nl-NL" dirty="0"/>
              <a:t>Kan veel grond verduwen</a:t>
            </a:r>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r>
              <a:rPr lang="nl-NL" dirty="0"/>
              <a:t>Veel gebruikt bij afwerking van dijken</a:t>
            </a:r>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r>
              <a:rPr lang="nl-NL" dirty="0"/>
              <a:t>Lage rijsnelheid</a:t>
            </a:r>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r>
              <a:rPr lang="nl-NL" dirty="0"/>
              <a:t>Star chassis sturen d.m.v. schranken</a:t>
            </a:r>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r>
              <a:rPr lang="nl-NL" dirty="0"/>
              <a:t>Transport per dieplader</a:t>
            </a:r>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r>
              <a:rPr lang="nl-NL" dirty="0"/>
              <a:t>Meestal uitgerust met GPS</a:t>
            </a:r>
          </a:p>
        </p:txBody>
      </p:sp>
    </p:spTree>
    <p:extLst>
      <p:ext uri="{BB962C8B-B14F-4D97-AF65-F5344CB8AC3E}">
        <p14:creationId xmlns:p14="http://schemas.microsoft.com/office/powerpoint/2010/main" val="25300744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2B82BC-A78E-4A0A-BE88-3D58CF8E90FA}"/>
              </a:ext>
            </a:extLst>
          </p:cNvPr>
          <p:cNvSpPr>
            <a:spLocks noGrp="1"/>
          </p:cNvSpPr>
          <p:nvPr>
            <p:ph type="title"/>
          </p:nvPr>
        </p:nvSpPr>
        <p:spPr>
          <a:xfrm>
            <a:off x="457200" y="273050"/>
            <a:ext cx="8229600" cy="923702"/>
          </a:xfrm>
        </p:spPr>
        <p:txBody>
          <a:bodyPr>
            <a:normAutofit/>
          </a:bodyPr>
          <a:lstStyle/>
          <a:p>
            <a:pPr algn="ctr"/>
            <a:r>
              <a:rPr lang="nl-NL" sz="3200" dirty="0"/>
              <a:t>Wiel </a:t>
            </a:r>
            <a:r>
              <a:rPr lang="nl-NL" sz="3200" dirty="0" err="1"/>
              <a:t>dozer</a:t>
            </a:r>
            <a:endParaRPr lang="nl-NL" sz="3200" dirty="0"/>
          </a:p>
        </p:txBody>
      </p:sp>
      <p:pic>
        <p:nvPicPr>
          <p:cNvPr id="7" name="Tijdelijke aanduiding voor inhoud 6">
            <a:extLst>
              <a:ext uri="{FF2B5EF4-FFF2-40B4-BE49-F238E27FC236}">
                <a16:creationId xmlns:a16="http://schemas.microsoft.com/office/drawing/2014/main" id="{86BFF2C9-3863-4499-AA58-10A0E17ACDDE}"/>
              </a:ext>
            </a:extLst>
          </p:cNvPr>
          <p:cNvPicPr>
            <a:picLocks noGrp="1" noChangeAspect="1"/>
          </p:cNvPicPr>
          <p:nvPr>
            <p:ph idx="1"/>
          </p:nvPr>
        </p:nvPicPr>
        <p:blipFill>
          <a:blip r:embed="rId2"/>
          <a:stretch>
            <a:fillRect/>
          </a:stretch>
        </p:blipFill>
        <p:spPr>
          <a:xfrm>
            <a:off x="4183062" y="1916832"/>
            <a:ext cx="4597633" cy="2225749"/>
          </a:xfrm>
          <a:prstGeom prst="rect">
            <a:avLst/>
          </a:prstGeom>
        </p:spPr>
      </p:pic>
      <p:sp>
        <p:nvSpPr>
          <p:cNvPr id="6" name="Tijdelijke aanduiding voor tekst 5">
            <a:extLst>
              <a:ext uri="{FF2B5EF4-FFF2-40B4-BE49-F238E27FC236}">
                <a16:creationId xmlns:a16="http://schemas.microsoft.com/office/drawing/2014/main" id="{CE99D402-AE1B-485B-A705-3CDB105ABDFD}"/>
              </a:ext>
            </a:extLst>
          </p:cNvPr>
          <p:cNvSpPr>
            <a:spLocks noGrp="1"/>
          </p:cNvSpPr>
          <p:nvPr>
            <p:ph type="body" sz="half" idx="2"/>
          </p:nvPr>
        </p:nvSpPr>
        <p:spPr>
          <a:xfrm>
            <a:off x="1043608" y="1916832"/>
            <a:ext cx="2421905" cy="4209331"/>
          </a:xfrm>
        </p:spPr>
        <p:txBody>
          <a:bodyPr/>
          <a:lstStyle/>
          <a:p>
            <a:pPr marL="285750" indent="-285750">
              <a:buFont typeface="Arial" panose="020B0604020202020204" pitchFamily="34" charset="0"/>
              <a:buChar char="•"/>
            </a:pPr>
            <a:r>
              <a:rPr lang="nl-NL" dirty="0"/>
              <a:t>Voor </a:t>
            </a:r>
            <a:r>
              <a:rPr lang="nl-NL" dirty="0" err="1"/>
              <a:t>dozerwerk</a:t>
            </a:r>
            <a:r>
              <a:rPr lang="nl-NL" dirty="0"/>
              <a:t> op vastere of verharde ondergrond</a:t>
            </a:r>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r>
              <a:rPr lang="nl-NL" dirty="0"/>
              <a:t>Geleed chassis, knik besturing</a:t>
            </a:r>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r>
              <a:rPr lang="nl-NL" dirty="0"/>
              <a:t>Hogere rijsnelheid dan </a:t>
            </a:r>
            <a:r>
              <a:rPr lang="nl-NL" dirty="0" err="1"/>
              <a:t>Buuldozer</a:t>
            </a:r>
            <a:endParaRPr lang="nl-NL" dirty="0"/>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r>
              <a:rPr lang="nl-NL" dirty="0"/>
              <a:t>Weinig tractie op vettige ondergrond</a:t>
            </a:r>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endParaRPr lang="nl-NL" dirty="0"/>
          </a:p>
        </p:txBody>
      </p:sp>
    </p:spTree>
    <p:extLst>
      <p:ext uri="{BB962C8B-B14F-4D97-AF65-F5344CB8AC3E}">
        <p14:creationId xmlns:p14="http://schemas.microsoft.com/office/powerpoint/2010/main" val="10669090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8FE948-90FD-4901-9725-8C76D0A3D896}"/>
              </a:ext>
            </a:extLst>
          </p:cNvPr>
          <p:cNvSpPr>
            <a:spLocks noGrp="1"/>
          </p:cNvSpPr>
          <p:nvPr>
            <p:ph type="title"/>
          </p:nvPr>
        </p:nvSpPr>
        <p:spPr>
          <a:xfrm>
            <a:off x="457200" y="273050"/>
            <a:ext cx="8386039" cy="923702"/>
          </a:xfrm>
        </p:spPr>
        <p:txBody>
          <a:bodyPr>
            <a:normAutofit/>
          </a:bodyPr>
          <a:lstStyle/>
          <a:p>
            <a:pPr algn="ctr"/>
            <a:r>
              <a:rPr lang="nl-NL" sz="3200" dirty="0" err="1"/>
              <a:t>compactor</a:t>
            </a:r>
            <a:endParaRPr lang="nl-NL" sz="3200" dirty="0"/>
          </a:p>
        </p:txBody>
      </p:sp>
      <p:pic>
        <p:nvPicPr>
          <p:cNvPr id="5" name="Tijdelijke aanduiding voor inhoud 4">
            <a:extLst>
              <a:ext uri="{FF2B5EF4-FFF2-40B4-BE49-F238E27FC236}">
                <a16:creationId xmlns:a16="http://schemas.microsoft.com/office/drawing/2014/main" id="{671FD11C-0D08-40AE-AA72-0998BCACA89E}"/>
              </a:ext>
            </a:extLst>
          </p:cNvPr>
          <p:cNvPicPr>
            <a:picLocks noGrp="1" noChangeAspect="1"/>
          </p:cNvPicPr>
          <p:nvPr>
            <p:ph idx="1"/>
          </p:nvPr>
        </p:nvPicPr>
        <p:blipFill>
          <a:blip r:embed="rId2"/>
          <a:stretch>
            <a:fillRect/>
          </a:stretch>
        </p:blipFill>
        <p:spPr>
          <a:xfrm>
            <a:off x="4302125" y="1772816"/>
            <a:ext cx="4541114" cy="2388815"/>
          </a:xfrm>
          <a:prstGeom prst="rect">
            <a:avLst/>
          </a:prstGeom>
        </p:spPr>
      </p:pic>
      <p:sp>
        <p:nvSpPr>
          <p:cNvPr id="4" name="Tijdelijke aanduiding voor tekst 3">
            <a:extLst>
              <a:ext uri="{FF2B5EF4-FFF2-40B4-BE49-F238E27FC236}">
                <a16:creationId xmlns:a16="http://schemas.microsoft.com/office/drawing/2014/main" id="{0EF7A43D-16A1-44C3-A086-2AB9BA8A0EB7}"/>
              </a:ext>
            </a:extLst>
          </p:cNvPr>
          <p:cNvSpPr>
            <a:spLocks noGrp="1"/>
          </p:cNvSpPr>
          <p:nvPr>
            <p:ph type="body" sz="half" idx="2"/>
          </p:nvPr>
        </p:nvSpPr>
        <p:spPr>
          <a:xfrm>
            <a:off x="1115616" y="1772816"/>
            <a:ext cx="2808312" cy="4353347"/>
          </a:xfrm>
        </p:spPr>
        <p:txBody>
          <a:bodyPr/>
          <a:lstStyle/>
          <a:p>
            <a:pPr marL="285750" indent="-285750">
              <a:buFont typeface="Arial" panose="020B0604020202020204" pitchFamily="34" charset="0"/>
              <a:buChar char="•"/>
            </a:pPr>
            <a:r>
              <a:rPr lang="nl-NL" dirty="0"/>
              <a:t>Veel toegepast op vuilstortplaatsen</a:t>
            </a:r>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r>
              <a:rPr lang="nl-NL" dirty="0"/>
              <a:t>Nokken wielen voor verdichten</a:t>
            </a:r>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r>
              <a:rPr lang="nl-NL" dirty="0"/>
              <a:t>Geleed chassis, knikbesturing</a:t>
            </a:r>
          </a:p>
        </p:txBody>
      </p:sp>
    </p:spTree>
    <p:extLst>
      <p:ext uri="{BB962C8B-B14F-4D97-AF65-F5344CB8AC3E}">
        <p14:creationId xmlns:p14="http://schemas.microsoft.com/office/powerpoint/2010/main" val="40019571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NL" dirty="0"/>
              <a:t>handgereedschap</a:t>
            </a:r>
          </a:p>
        </p:txBody>
      </p:sp>
      <p:pic>
        <p:nvPicPr>
          <p:cNvPr id="4" name="Tijdelijke aanduiding voor inhoud 3">
            <a:extLst>
              <a:ext uri="{FF2B5EF4-FFF2-40B4-BE49-F238E27FC236}">
                <a16:creationId xmlns:a16="http://schemas.microsoft.com/office/drawing/2014/main" id="{CFB760C0-9F42-42A1-9302-A47DCAF5A32B}"/>
              </a:ext>
            </a:extLst>
          </p:cNvPr>
          <p:cNvPicPr>
            <a:picLocks noGrp="1" noChangeAspect="1"/>
          </p:cNvPicPr>
          <p:nvPr>
            <p:ph idx="1"/>
          </p:nvPr>
        </p:nvPicPr>
        <p:blipFill>
          <a:blip r:embed="rId2"/>
          <a:stretch>
            <a:fillRect/>
          </a:stretch>
        </p:blipFill>
        <p:spPr>
          <a:xfrm>
            <a:off x="3131840" y="1556792"/>
            <a:ext cx="4464496" cy="3099420"/>
          </a:xfrm>
          <a:prstGeom prst="rect">
            <a:avLst/>
          </a:prstGeom>
        </p:spPr>
      </p:pic>
    </p:spTree>
    <p:extLst>
      <p:ext uri="{BB962C8B-B14F-4D97-AF65-F5344CB8AC3E}">
        <p14:creationId xmlns:p14="http://schemas.microsoft.com/office/powerpoint/2010/main" val="10419459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CF7C2C-A074-4A7C-B59F-434FDBCAC185}"/>
              </a:ext>
            </a:extLst>
          </p:cNvPr>
          <p:cNvSpPr>
            <a:spLocks noGrp="1"/>
          </p:cNvSpPr>
          <p:nvPr>
            <p:ph type="title"/>
          </p:nvPr>
        </p:nvSpPr>
        <p:spPr>
          <a:xfrm>
            <a:off x="457200" y="273050"/>
            <a:ext cx="8229600" cy="851694"/>
          </a:xfrm>
        </p:spPr>
        <p:txBody>
          <a:bodyPr>
            <a:normAutofit/>
          </a:bodyPr>
          <a:lstStyle/>
          <a:p>
            <a:pPr algn="ctr"/>
            <a:r>
              <a:rPr lang="nl-NL" sz="3200" dirty="0" err="1"/>
              <a:t>scrapers</a:t>
            </a:r>
            <a:endParaRPr lang="nl-NL" sz="3200" dirty="0"/>
          </a:p>
        </p:txBody>
      </p:sp>
      <p:pic>
        <p:nvPicPr>
          <p:cNvPr id="5" name="Tijdelijke aanduiding voor inhoud 4">
            <a:extLst>
              <a:ext uri="{FF2B5EF4-FFF2-40B4-BE49-F238E27FC236}">
                <a16:creationId xmlns:a16="http://schemas.microsoft.com/office/drawing/2014/main" id="{27E84237-FE54-4FF3-AC4B-FBB8F7391390}"/>
              </a:ext>
            </a:extLst>
          </p:cNvPr>
          <p:cNvPicPr>
            <a:picLocks noGrp="1" noChangeAspect="1"/>
          </p:cNvPicPr>
          <p:nvPr>
            <p:ph idx="1"/>
          </p:nvPr>
        </p:nvPicPr>
        <p:blipFill>
          <a:blip r:embed="rId2"/>
          <a:stretch>
            <a:fillRect/>
          </a:stretch>
        </p:blipFill>
        <p:spPr>
          <a:xfrm>
            <a:off x="4716016" y="1387335"/>
            <a:ext cx="3816424" cy="2875211"/>
          </a:xfrm>
          <a:prstGeom prst="rect">
            <a:avLst/>
          </a:prstGeom>
        </p:spPr>
      </p:pic>
      <p:sp>
        <p:nvSpPr>
          <p:cNvPr id="4" name="Tijdelijke aanduiding voor tekst 3">
            <a:extLst>
              <a:ext uri="{FF2B5EF4-FFF2-40B4-BE49-F238E27FC236}">
                <a16:creationId xmlns:a16="http://schemas.microsoft.com/office/drawing/2014/main" id="{62BE1CB6-8760-4B40-9A8A-80A0065118F9}"/>
              </a:ext>
            </a:extLst>
          </p:cNvPr>
          <p:cNvSpPr>
            <a:spLocks noGrp="1"/>
          </p:cNvSpPr>
          <p:nvPr>
            <p:ph type="body" sz="half" idx="2"/>
          </p:nvPr>
        </p:nvSpPr>
        <p:spPr>
          <a:xfrm>
            <a:off x="1259632" y="1435100"/>
            <a:ext cx="3168353" cy="4691063"/>
          </a:xfrm>
        </p:spPr>
        <p:txBody>
          <a:bodyPr/>
          <a:lstStyle/>
          <a:p>
            <a:pPr marL="285750" indent="-285750">
              <a:buFont typeface="Arial" panose="020B0604020202020204" pitchFamily="34" charset="0"/>
              <a:buChar char="•"/>
            </a:pPr>
            <a:endParaRPr lang="nl-NL" dirty="0"/>
          </a:p>
          <a:p>
            <a:pPr marL="285750" indent="-285750">
              <a:buFont typeface="Arial" panose="020B0604020202020204" pitchFamily="34" charset="0"/>
              <a:buChar char="•"/>
            </a:pPr>
            <a:r>
              <a:rPr lang="nl-NL" dirty="0"/>
              <a:t>Laad zichzelf</a:t>
            </a:r>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r>
              <a:rPr lang="nl-NL" dirty="0"/>
              <a:t>Getrokken en zelfrijdende uitvoeringen</a:t>
            </a:r>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r>
              <a:rPr lang="nl-NL" dirty="0"/>
              <a:t>Voor het afgraven van een bovenlaag en transport van het afgegraven materiaal over een korte afstand</a:t>
            </a:r>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r>
              <a:rPr lang="nl-NL" dirty="0"/>
              <a:t>Kunnen elkaar helpen, push-pull systeem</a:t>
            </a:r>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r>
              <a:rPr lang="nl-NL" dirty="0">
                <a:hlinkClick r:id="rId3"/>
              </a:rPr>
              <a:t>https://www.youtube.com/watch?v=pZa7Ts-OcAo</a:t>
            </a:r>
            <a:endParaRPr lang="nl-NL" dirty="0"/>
          </a:p>
          <a:p>
            <a:pPr marL="285750" indent="-285750">
              <a:buFont typeface="Arial" panose="020B0604020202020204" pitchFamily="34" charset="0"/>
              <a:buChar char="•"/>
            </a:pPr>
            <a:endParaRPr lang="nl-NL" dirty="0"/>
          </a:p>
        </p:txBody>
      </p:sp>
      <p:pic>
        <p:nvPicPr>
          <p:cNvPr id="6" name="Afbeelding 5">
            <a:extLst>
              <a:ext uri="{FF2B5EF4-FFF2-40B4-BE49-F238E27FC236}">
                <a16:creationId xmlns:a16="http://schemas.microsoft.com/office/drawing/2014/main" id="{DC5DBB0A-CD6A-4B1C-A848-CF91A90668C9}"/>
              </a:ext>
            </a:extLst>
          </p:cNvPr>
          <p:cNvPicPr>
            <a:picLocks noChangeAspect="1"/>
          </p:cNvPicPr>
          <p:nvPr/>
        </p:nvPicPr>
        <p:blipFill>
          <a:blip r:embed="rId4"/>
          <a:stretch>
            <a:fillRect/>
          </a:stretch>
        </p:blipFill>
        <p:spPr>
          <a:xfrm>
            <a:off x="4716016" y="4257534"/>
            <a:ext cx="3816424" cy="2600466"/>
          </a:xfrm>
          <a:prstGeom prst="rect">
            <a:avLst/>
          </a:prstGeom>
        </p:spPr>
      </p:pic>
    </p:spTree>
    <p:extLst>
      <p:ext uri="{BB962C8B-B14F-4D97-AF65-F5344CB8AC3E}">
        <p14:creationId xmlns:p14="http://schemas.microsoft.com/office/powerpoint/2010/main" val="12716060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549405C-C134-433D-B2C4-C01F190687BF}"/>
              </a:ext>
            </a:extLst>
          </p:cNvPr>
          <p:cNvSpPr>
            <a:spLocks noGrp="1"/>
          </p:cNvSpPr>
          <p:nvPr>
            <p:ph type="title"/>
          </p:nvPr>
        </p:nvSpPr>
        <p:spPr/>
        <p:txBody>
          <a:bodyPr/>
          <a:lstStyle/>
          <a:p>
            <a:r>
              <a:rPr lang="nl-NL" dirty="0"/>
              <a:t>Egaliseren en profileren</a:t>
            </a:r>
          </a:p>
        </p:txBody>
      </p:sp>
      <p:graphicFrame>
        <p:nvGraphicFramePr>
          <p:cNvPr id="4" name="Tijdelijke aanduiding voor inhoud 3">
            <a:extLst>
              <a:ext uri="{FF2B5EF4-FFF2-40B4-BE49-F238E27FC236}">
                <a16:creationId xmlns:a16="http://schemas.microsoft.com/office/drawing/2014/main" id="{10B66C34-C764-4029-A0B4-9E9522D3E0D9}"/>
              </a:ext>
            </a:extLst>
          </p:cNvPr>
          <p:cNvGraphicFramePr>
            <a:graphicFrameLocks noGrp="1"/>
          </p:cNvGraphicFramePr>
          <p:nvPr>
            <p:ph idx="1"/>
            <p:extLst>
              <p:ext uri="{D42A27DB-BD31-4B8C-83A1-F6EECF244321}">
                <p14:modId xmlns:p14="http://schemas.microsoft.com/office/powerpoint/2010/main" val="40740568"/>
              </p:ext>
            </p:extLst>
          </p:nvPr>
        </p:nvGraphicFramePr>
        <p:xfrm>
          <a:off x="1907704" y="1844824"/>
          <a:ext cx="6779096" cy="4032447"/>
        </p:xfrm>
        <a:graphic>
          <a:graphicData uri="http://schemas.openxmlformats.org/drawingml/2006/table">
            <a:tbl>
              <a:tblPr/>
              <a:tblGrid>
                <a:gridCol w="6779096">
                  <a:extLst>
                    <a:ext uri="{9D8B030D-6E8A-4147-A177-3AD203B41FA5}">
                      <a16:colId xmlns:a16="http://schemas.microsoft.com/office/drawing/2014/main" val="515010424"/>
                    </a:ext>
                  </a:extLst>
                </a:gridCol>
              </a:tblGrid>
              <a:tr h="4032447">
                <a:tc>
                  <a:txBody>
                    <a:bodyPr/>
                    <a:lstStyle/>
                    <a:p>
                      <a:pPr fontAlgn="t"/>
                      <a:r>
                        <a:rPr lang="nl-NL" sz="1800" b="1" dirty="0">
                          <a:solidFill>
                            <a:schemeClr val="tx1"/>
                          </a:solidFill>
                          <a:effectLst/>
                          <a:latin typeface="arial" panose="020B0604020202020204" pitchFamily="34" charset="0"/>
                        </a:rPr>
                        <a:t>Egaliseren</a:t>
                      </a:r>
                    </a:p>
                    <a:p>
                      <a:pPr fontAlgn="t"/>
                      <a:br>
                        <a:rPr lang="nl-NL" sz="1800" dirty="0">
                          <a:effectLst/>
                          <a:latin typeface="arial" panose="020B0604020202020204" pitchFamily="34" charset="0"/>
                        </a:rPr>
                      </a:br>
                      <a:r>
                        <a:rPr lang="nl-NL" sz="1800" dirty="0">
                          <a:effectLst/>
                          <a:latin typeface="arial" panose="020B0604020202020204" pitchFamily="34" charset="0"/>
                        </a:rPr>
                        <a:t>Gelijkmaken, effen of vlak maken, op gelijke hoogte stellen. Wanneer men dingen egaliseert komen ze op hetzelfde niveau, dezelfde hoogte te staan of liggen.</a:t>
                      </a:r>
                    </a:p>
                    <a:p>
                      <a:pPr fontAlgn="t"/>
                      <a:endParaRPr lang="nl-NL" sz="1800" dirty="0">
                        <a:effectLst/>
                        <a:latin typeface="arial" panose="020B0604020202020204" pitchFamily="34" charset="0"/>
                      </a:endParaRPr>
                    </a:p>
                    <a:p>
                      <a:pPr fontAlgn="t"/>
                      <a:r>
                        <a:rPr lang="nl-NL" sz="1800" b="1" dirty="0">
                          <a:effectLst/>
                          <a:latin typeface="arial" panose="020B0604020202020204" pitchFamily="34" charset="0"/>
                        </a:rPr>
                        <a:t>Profileren</a:t>
                      </a:r>
                    </a:p>
                    <a:p>
                      <a:pPr fontAlgn="t"/>
                      <a:endParaRPr lang="nl-NL" sz="1800" dirty="0">
                        <a:effectLst/>
                        <a:latin typeface="arial" panose="020B0604020202020204" pitchFamily="34" charset="0"/>
                      </a:endParaRPr>
                    </a:p>
                    <a:p>
                      <a:pPr fontAlgn="t"/>
                      <a:r>
                        <a:rPr lang="nl-NL" sz="1800" dirty="0">
                          <a:effectLst/>
                          <a:latin typeface="arial" panose="020B0604020202020204" pitchFamily="34" charset="0"/>
                        </a:rPr>
                        <a:t>Het onder profiel brengen van een oppervlak b.v. een slootkant of een hellend vlak</a:t>
                      </a:r>
                    </a:p>
                    <a:p>
                      <a:pPr fontAlgn="t"/>
                      <a:endParaRPr lang="nl-NL" sz="1800" dirty="0">
                        <a:effectLst/>
                        <a:latin typeface="arial" panose="020B0604020202020204" pitchFamily="34" charset="0"/>
                      </a:endParaRPr>
                    </a:p>
                    <a:p>
                      <a:pPr fontAlgn="t"/>
                      <a:endParaRPr lang="nl-NL" sz="1800" dirty="0">
                        <a:effectLst/>
                        <a:latin typeface="arial" panose="020B0604020202020204" pitchFamily="34" charset="0"/>
                      </a:endParaRPr>
                    </a:p>
                  </a:txBody>
                  <a:tcPr marL="0" marR="0" marT="0" marB="0">
                    <a:lnL>
                      <a:noFill/>
                    </a:lnL>
                    <a:lnR>
                      <a:noFill/>
                    </a:lnR>
                    <a:lnT>
                      <a:noFill/>
                    </a:lnT>
                    <a:lnB>
                      <a:noFill/>
                    </a:lnB>
                    <a:solidFill>
                      <a:srgbClr val="FFFFFF"/>
                    </a:solidFill>
                  </a:tcPr>
                </a:tc>
                <a:extLst>
                  <a:ext uri="{0D108BD9-81ED-4DB2-BD59-A6C34878D82A}">
                    <a16:rowId xmlns:a16="http://schemas.microsoft.com/office/drawing/2014/main" val="1726961118"/>
                  </a:ext>
                </a:extLst>
              </a:tr>
            </a:tbl>
          </a:graphicData>
        </a:graphic>
      </p:graphicFrame>
    </p:spTree>
    <p:extLst>
      <p:ext uri="{BB962C8B-B14F-4D97-AF65-F5344CB8AC3E}">
        <p14:creationId xmlns:p14="http://schemas.microsoft.com/office/powerpoint/2010/main" val="9665845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3F106A-A56A-4680-9424-1C718BBC11EC}"/>
              </a:ext>
            </a:extLst>
          </p:cNvPr>
          <p:cNvSpPr>
            <a:spLocks noGrp="1"/>
          </p:cNvSpPr>
          <p:nvPr>
            <p:ph type="title"/>
          </p:nvPr>
        </p:nvSpPr>
        <p:spPr>
          <a:xfrm>
            <a:off x="457200" y="273050"/>
            <a:ext cx="8147248" cy="923702"/>
          </a:xfrm>
        </p:spPr>
        <p:txBody>
          <a:bodyPr>
            <a:normAutofit/>
          </a:bodyPr>
          <a:lstStyle/>
          <a:p>
            <a:pPr algn="ctr"/>
            <a:r>
              <a:rPr lang="nl-NL" sz="3200" dirty="0" err="1"/>
              <a:t>Kilverbord</a:t>
            </a:r>
            <a:endParaRPr lang="nl-NL" sz="3200" dirty="0"/>
          </a:p>
        </p:txBody>
      </p:sp>
      <p:pic>
        <p:nvPicPr>
          <p:cNvPr id="5" name="Tijdelijke aanduiding voor inhoud 4">
            <a:extLst>
              <a:ext uri="{FF2B5EF4-FFF2-40B4-BE49-F238E27FC236}">
                <a16:creationId xmlns:a16="http://schemas.microsoft.com/office/drawing/2014/main" id="{AA28CEF2-DE5A-4CE6-885B-8AD718FF84DC}"/>
              </a:ext>
            </a:extLst>
          </p:cNvPr>
          <p:cNvPicPr>
            <a:picLocks noGrp="1" noChangeAspect="1"/>
          </p:cNvPicPr>
          <p:nvPr>
            <p:ph idx="1"/>
          </p:nvPr>
        </p:nvPicPr>
        <p:blipFill>
          <a:blip r:embed="rId2"/>
          <a:stretch>
            <a:fillRect/>
          </a:stretch>
        </p:blipFill>
        <p:spPr>
          <a:xfrm>
            <a:off x="4860032" y="1507122"/>
            <a:ext cx="4073624" cy="2329333"/>
          </a:xfrm>
          <a:prstGeom prst="rect">
            <a:avLst/>
          </a:prstGeom>
        </p:spPr>
      </p:pic>
      <p:sp>
        <p:nvSpPr>
          <p:cNvPr id="4" name="Tijdelijke aanduiding voor tekst 3">
            <a:extLst>
              <a:ext uri="{FF2B5EF4-FFF2-40B4-BE49-F238E27FC236}">
                <a16:creationId xmlns:a16="http://schemas.microsoft.com/office/drawing/2014/main" id="{876C59F8-F072-44DE-AE09-0630A9A88AA4}"/>
              </a:ext>
            </a:extLst>
          </p:cNvPr>
          <p:cNvSpPr>
            <a:spLocks noGrp="1"/>
          </p:cNvSpPr>
          <p:nvPr>
            <p:ph type="body" sz="half" idx="2"/>
          </p:nvPr>
        </p:nvSpPr>
        <p:spPr>
          <a:xfrm>
            <a:off x="1115616" y="2132856"/>
            <a:ext cx="3096344" cy="4187007"/>
          </a:xfrm>
        </p:spPr>
        <p:txBody>
          <a:bodyPr/>
          <a:lstStyle/>
          <a:p>
            <a:endParaRPr lang="nl-NL" dirty="0"/>
          </a:p>
          <a:p>
            <a:pPr marL="285750" indent="-285750">
              <a:buFont typeface="Arial" panose="020B0604020202020204" pitchFamily="34" charset="0"/>
              <a:buChar char="•"/>
            </a:pPr>
            <a:r>
              <a:rPr lang="nl-NL" dirty="0"/>
              <a:t>Voor het uitvlakken van grote oppervlakken</a:t>
            </a:r>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r>
              <a:rPr lang="nl-NL" dirty="0"/>
              <a:t>Meestal uitgerust met laser</a:t>
            </a:r>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r>
              <a:rPr lang="nl-NL" dirty="0"/>
              <a:t>Door lange trekboom rustige loop</a:t>
            </a:r>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r>
              <a:rPr lang="nl-NL" dirty="0"/>
              <a:t>Verschillende werkbreedtes, hydraulisch uitklapbaar</a:t>
            </a:r>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r>
              <a:rPr lang="nl-NL" dirty="0"/>
              <a:t>Door meer wielen achter het bord beter werkbeeld</a:t>
            </a:r>
          </a:p>
        </p:txBody>
      </p:sp>
      <p:pic>
        <p:nvPicPr>
          <p:cNvPr id="6" name="Afbeelding 5">
            <a:extLst>
              <a:ext uri="{FF2B5EF4-FFF2-40B4-BE49-F238E27FC236}">
                <a16:creationId xmlns:a16="http://schemas.microsoft.com/office/drawing/2014/main" id="{51C2D9A4-8623-4D7F-8428-F866EFA4A9DB}"/>
              </a:ext>
            </a:extLst>
          </p:cNvPr>
          <p:cNvPicPr>
            <a:picLocks noChangeAspect="1"/>
          </p:cNvPicPr>
          <p:nvPr/>
        </p:nvPicPr>
        <p:blipFill>
          <a:blip r:embed="rId3"/>
          <a:stretch>
            <a:fillRect/>
          </a:stretch>
        </p:blipFill>
        <p:spPr>
          <a:xfrm>
            <a:off x="4860032" y="3898434"/>
            <a:ext cx="4040433" cy="2904887"/>
          </a:xfrm>
          <a:prstGeom prst="rect">
            <a:avLst/>
          </a:prstGeom>
        </p:spPr>
      </p:pic>
    </p:spTree>
    <p:extLst>
      <p:ext uri="{BB962C8B-B14F-4D97-AF65-F5344CB8AC3E}">
        <p14:creationId xmlns:p14="http://schemas.microsoft.com/office/powerpoint/2010/main" val="171266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AD1D59D-EB39-4C29-ABB4-B39E7957A5E7}"/>
              </a:ext>
            </a:extLst>
          </p:cNvPr>
          <p:cNvSpPr>
            <a:spLocks noGrp="1"/>
          </p:cNvSpPr>
          <p:nvPr>
            <p:ph type="title"/>
          </p:nvPr>
        </p:nvSpPr>
        <p:spPr>
          <a:xfrm>
            <a:off x="457200" y="273050"/>
            <a:ext cx="8255739" cy="923702"/>
          </a:xfrm>
        </p:spPr>
        <p:txBody>
          <a:bodyPr>
            <a:normAutofit/>
          </a:bodyPr>
          <a:lstStyle/>
          <a:p>
            <a:pPr algn="ctr"/>
            <a:r>
              <a:rPr lang="nl-NL" sz="3200" dirty="0"/>
              <a:t>Levelbord</a:t>
            </a:r>
          </a:p>
        </p:txBody>
      </p:sp>
      <p:pic>
        <p:nvPicPr>
          <p:cNvPr id="5" name="Tijdelijke aanduiding voor inhoud 4">
            <a:extLst>
              <a:ext uri="{FF2B5EF4-FFF2-40B4-BE49-F238E27FC236}">
                <a16:creationId xmlns:a16="http://schemas.microsoft.com/office/drawing/2014/main" id="{0AEC79C9-1435-4265-8C4D-6633927BBEFE}"/>
              </a:ext>
            </a:extLst>
          </p:cNvPr>
          <p:cNvPicPr>
            <a:picLocks noGrp="1" noChangeAspect="1"/>
          </p:cNvPicPr>
          <p:nvPr>
            <p:ph idx="1"/>
          </p:nvPr>
        </p:nvPicPr>
        <p:blipFill>
          <a:blip r:embed="rId2"/>
          <a:stretch>
            <a:fillRect/>
          </a:stretch>
        </p:blipFill>
        <p:spPr>
          <a:xfrm>
            <a:off x="4355976" y="1435100"/>
            <a:ext cx="4547337" cy="3115221"/>
          </a:xfrm>
          <a:prstGeom prst="rect">
            <a:avLst/>
          </a:prstGeom>
        </p:spPr>
      </p:pic>
      <p:sp>
        <p:nvSpPr>
          <p:cNvPr id="4" name="Tijdelijke aanduiding voor tekst 3">
            <a:extLst>
              <a:ext uri="{FF2B5EF4-FFF2-40B4-BE49-F238E27FC236}">
                <a16:creationId xmlns:a16="http://schemas.microsoft.com/office/drawing/2014/main" id="{90E16143-5940-4D97-BB8D-139BCB928BE0}"/>
              </a:ext>
            </a:extLst>
          </p:cNvPr>
          <p:cNvSpPr>
            <a:spLocks noGrp="1"/>
          </p:cNvSpPr>
          <p:nvPr>
            <p:ph type="body" sz="half" idx="2"/>
          </p:nvPr>
        </p:nvSpPr>
        <p:spPr/>
        <p:txBody>
          <a:bodyPr/>
          <a:lstStyle/>
          <a:p>
            <a:endParaRPr lang="nl-NL" dirty="0"/>
          </a:p>
          <a:p>
            <a:pPr marL="285750" indent="-285750">
              <a:buFont typeface="Arial" panose="020B0604020202020204" pitchFamily="34" charset="0"/>
              <a:buChar char="•"/>
            </a:pPr>
            <a:r>
              <a:rPr lang="nl-NL" dirty="0"/>
              <a:t>Meestal gekoppeld aan wiellader ( groot of klein )</a:t>
            </a:r>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r>
              <a:rPr lang="nl-NL" dirty="0"/>
              <a:t>Wordt veel toegepast in kleinere ruimten en wegenbouw</a:t>
            </a:r>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r>
              <a:rPr lang="nl-NL" dirty="0"/>
              <a:t>Uitgerust met laser of GPS</a:t>
            </a:r>
          </a:p>
        </p:txBody>
      </p:sp>
    </p:spTree>
    <p:extLst>
      <p:ext uri="{BB962C8B-B14F-4D97-AF65-F5344CB8AC3E}">
        <p14:creationId xmlns:p14="http://schemas.microsoft.com/office/powerpoint/2010/main" val="40364826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9DDA27-0F90-4D02-8F5C-DAFAE8F95339}"/>
              </a:ext>
            </a:extLst>
          </p:cNvPr>
          <p:cNvSpPr>
            <a:spLocks noGrp="1"/>
          </p:cNvSpPr>
          <p:nvPr>
            <p:ph type="title"/>
          </p:nvPr>
        </p:nvSpPr>
        <p:spPr>
          <a:xfrm>
            <a:off x="457200" y="273050"/>
            <a:ext cx="8291264" cy="923702"/>
          </a:xfrm>
        </p:spPr>
        <p:txBody>
          <a:bodyPr>
            <a:normAutofit/>
          </a:bodyPr>
          <a:lstStyle/>
          <a:p>
            <a:pPr algn="ctr"/>
            <a:r>
              <a:rPr lang="nl-NL" sz="3200" dirty="0" err="1"/>
              <a:t>motorgrader</a:t>
            </a:r>
            <a:endParaRPr lang="nl-NL" sz="3200" dirty="0"/>
          </a:p>
        </p:txBody>
      </p:sp>
      <p:pic>
        <p:nvPicPr>
          <p:cNvPr id="5" name="Tijdelijke aanduiding voor inhoud 4">
            <a:extLst>
              <a:ext uri="{FF2B5EF4-FFF2-40B4-BE49-F238E27FC236}">
                <a16:creationId xmlns:a16="http://schemas.microsoft.com/office/drawing/2014/main" id="{2A02E19C-8892-47AC-B7EE-62EBDD7257E9}"/>
              </a:ext>
            </a:extLst>
          </p:cNvPr>
          <p:cNvPicPr>
            <a:picLocks noGrp="1" noChangeAspect="1"/>
          </p:cNvPicPr>
          <p:nvPr>
            <p:ph idx="1"/>
          </p:nvPr>
        </p:nvPicPr>
        <p:blipFill>
          <a:blip r:embed="rId2"/>
          <a:stretch>
            <a:fillRect/>
          </a:stretch>
        </p:blipFill>
        <p:spPr>
          <a:xfrm>
            <a:off x="3598491" y="3465217"/>
            <a:ext cx="2823641" cy="2844713"/>
          </a:xfrm>
          <a:prstGeom prst="rect">
            <a:avLst/>
          </a:prstGeom>
        </p:spPr>
      </p:pic>
      <p:sp>
        <p:nvSpPr>
          <p:cNvPr id="4" name="Tijdelijke aanduiding voor tekst 3">
            <a:extLst>
              <a:ext uri="{FF2B5EF4-FFF2-40B4-BE49-F238E27FC236}">
                <a16:creationId xmlns:a16="http://schemas.microsoft.com/office/drawing/2014/main" id="{2CB315B8-D35D-4765-8B72-A85C2561B4D5}"/>
              </a:ext>
            </a:extLst>
          </p:cNvPr>
          <p:cNvSpPr>
            <a:spLocks noGrp="1"/>
          </p:cNvSpPr>
          <p:nvPr>
            <p:ph type="body" sz="half" idx="2"/>
          </p:nvPr>
        </p:nvSpPr>
        <p:spPr/>
        <p:txBody>
          <a:bodyPr/>
          <a:lstStyle/>
          <a:p>
            <a:pPr marL="285750" indent="-285750">
              <a:buFont typeface="Arial" panose="020B0604020202020204" pitchFamily="34" charset="0"/>
              <a:buChar char="•"/>
            </a:pPr>
            <a:r>
              <a:rPr lang="nl-NL" dirty="0"/>
              <a:t>Wordt ingezet in wegenbouw om straat bedding te </a:t>
            </a:r>
            <a:r>
              <a:rPr lang="nl-NL" dirty="0" err="1"/>
              <a:t>egalisren</a:t>
            </a:r>
            <a:endParaRPr lang="nl-NL" dirty="0"/>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r>
              <a:rPr lang="nl-NL" dirty="0"/>
              <a:t>Wordt ingezet voor het onderhoud van onverharde en </a:t>
            </a:r>
            <a:r>
              <a:rPr lang="nl-NL" dirty="0" err="1"/>
              <a:t>semie</a:t>
            </a:r>
            <a:r>
              <a:rPr lang="nl-NL" dirty="0"/>
              <a:t> verharde wegen</a:t>
            </a:r>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r>
              <a:rPr lang="nl-NL" dirty="0"/>
              <a:t>Kan ingezet worden voor bermonderhoud</a:t>
            </a:r>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r>
              <a:rPr lang="nl-NL" dirty="0"/>
              <a:t>Meestal uitgevoerd met voorwielbesturing en knikbesturing waardoor de machine in hondengang kan lopen</a:t>
            </a:r>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r>
              <a:rPr lang="nl-NL" dirty="0"/>
              <a:t>Achter uitgerust met tandemstel voor minder reactie van het schuifbord</a:t>
            </a:r>
          </a:p>
        </p:txBody>
      </p:sp>
      <p:pic>
        <p:nvPicPr>
          <p:cNvPr id="6" name="Afbeelding 5">
            <a:extLst>
              <a:ext uri="{FF2B5EF4-FFF2-40B4-BE49-F238E27FC236}">
                <a16:creationId xmlns:a16="http://schemas.microsoft.com/office/drawing/2014/main" id="{726B04A1-775E-4519-BB3E-B35FD1664AD9}"/>
              </a:ext>
            </a:extLst>
          </p:cNvPr>
          <p:cNvPicPr>
            <a:picLocks noChangeAspect="1"/>
          </p:cNvPicPr>
          <p:nvPr/>
        </p:nvPicPr>
        <p:blipFill>
          <a:blip r:embed="rId3"/>
          <a:stretch>
            <a:fillRect/>
          </a:stretch>
        </p:blipFill>
        <p:spPr>
          <a:xfrm>
            <a:off x="3737970" y="1435100"/>
            <a:ext cx="4948830" cy="1872208"/>
          </a:xfrm>
          <a:prstGeom prst="rect">
            <a:avLst/>
          </a:prstGeom>
        </p:spPr>
      </p:pic>
      <p:pic>
        <p:nvPicPr>
          <p:cNvPr id="7" name="Afbeelding 6">
            <a:extLst>
              <a:ext uri="{FF2B5EF4-FFF2-40B4-BE49-F238E27FC236}">
                <a16:creationId xmlns:a16="http://schemas.microsoft.com/office/drawing/2014/main" id="{E14AB561-EE3C-43A3-8E3C-0E6B81C7E09F}"/>
              </a:ext>
            </a:extLst>
          </p:cNvPr>
          <p:cNvPicPr>
            <a:picLocks noChangeAspect="1"/>
          </p:cNvPicPr>
          <p:nvPr/>
        </p:nvPicPr>
        <p:blipFill>
          <a:blip r:embed="rId4"/>
          <a:stretch>
            <a:fillRect/>
          </a:stretch>
        </p:blipFill>
        <p:spPr>
          <a:xfrm>
            <a:off x="6422132" y="3464294"/>
            <a:ext cx="2264668" cy="2828903"/>
          </a:xfrm>
          <a:prstGeom prst="rect">
            <a:avLst/>
          </a:prstGeom>
        </p:spPr>
      </p:pic>
    </p:spTree>
    <p:extLst>
      <p:ext uri="{BB962C8B-B14F-4D97-AF65-F5344CB8AC3E}">
        <p14:creationId xmlns:p14="http://schemas.microsoft.com/office/powerpoint/2010/main" val="30900576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3F57AE-562E-42CF-ADA5-3CE914415A42}"/>
              </a:ext>
            </a:extLst>
          </p:cNvPr>
          <p:cNvSpPr>
            <a:spLocks noGrp="1"/>
          </p:cNvSpPr>
          <p:nvPr>
            <p:ph type="title"/>
          </p:nvPr>
        </p:nvSpPr>
        <p:spPr/>
        <p:txBody>
          <a:bodyPr/>
          <a:lstStyle/>
          <a:p>
            <a:pPr algn="ctr"/>
            <a:r>
              <a:rPr lang="nl-NL" dirty="0"/>
              <a:t>Wat is verdichten ?</a:t>
            </a:r>
          </a:p>
        </p:txBody>
      </p:sp>
      <p:sp>
        <p:nvSpPr>
          <p:cNvPr id="3" name="Tijdelijke aanduiding voor inhoud 2">
            <a:extLst>
              <a:ext uri="{FF2B5EF4-FFF2-40B4-BE49-F238E27FC236}">
                <a16:creationId xmlns:a16="http://schemas.microsoft.com/office/drawing/2014/main" id="{A03A3460-F28F-4752-87B1-445ED5C3926B}"/>
              </a:ext>
            </a:extLst>
          </p:cNvPr>
          <p:cNvSpPr>
            <a:spLocks noGrp="1"/>
          </p:cNvSpPr>
          <p:nvPr>
            <p:ph idx="1"/>
          </p:nvPr>
        </p:nvSpPr>
        <p:spPr>
          <a:xfrm>
            <a:off x="1331640" y="1196752"/>
            <a:ext cx="7355160" cy="4929411"/>
          </a:xfrm>
        </p:spPr>
        <p:txBody>
          <a:bodyPr>
            <a:normAutofit fontScale="92500" lnSpcReduction="10000"/>
          </a:bodyPr>
          <a:lstStyle/>
          <a:p>
            <a:r>
              <a:rPr lang="nl-NL" b="1" dirty="0"/>
              <a:t>Verdichten</a:t>
            </a:r>
            <a:r>
              <a:rPr lang="nl-NL" dirty="0"/>
              <a:t> is het verminderen van het volume van </a:t>
            </a:r>
            <a:r>
              <a:rPr lang="nl-NL" dirty="0">
                <a:hlinkClick r:id="rId2" tooltip="Zand"/>
              </a:rPr>
              <a:t>zand</a:t>
            </a:r>
            <a:r>
              <a:rPr lang="nl-NL" dirty="0"/>
              <a:t>- of steenachtige materialen en wordt toegepast bij </a:t>
            </a:r>
            <a:r>
              <a:rPr lang="nl-NL" dirty="0">
                <a:hlinkClick r:id="rId3" tooltip="Fundering"/>
              </a:rPr>
              <a:t>funderingen</a:t>
            </a:r>
            <a:r>
              <a:rPr lang="nl-NL" dirty="0"/>
              <a:t> en </a:t>
            </a:r>
            <a:r>
              <a:rPr lang="nl-NL" dirty="0">
                <a:hlinkClick r:id="rId4" tooltip="Grondverbetering"/>
              </a:rPr>
              <a:t>grondverbetering</a:t>
            </a:r>
            <a:endParaRPr lang="nl-NL" dirty="0"/>
          </a:p>
          <a:p>
            <a:r>
              <a:rPr lang="nl-NL" dirty="0"/>
              <a:t>Verdichten kan door vibraties (trillen), stampen of walsen. Klei verdichten is moeilijk maar kan door het walsen met een </a:t>
            </a:r>
            <a:r>
              <a:rPr lang="nl-NL" dirty="0">
                <a:hlinkClick r:id="rId5" tooltip="Schapenpootwals (de pagina bestaat niet)"/>
              </a:rPr>
              <a:t>schapenpootwals</a:t>
            </a:r>
            <a:r>
              <a:rPr lang="nl-NL" dirty="0"/>
              <a:t>. Het doel van verdichten is een </a:t>
            </a:r>
            <a:r>
              <a:rPr lang="nl-NL" u="sng" dirty="0">
                <a:hlinkClick r:id="rId6"/>
              </a:rPr>
              <a:t>draagkrachtige</a:t>
            </a:r>
            <a:r>
              <a:rPr lang="nl-NL" dirty="0"/>
              <a:t> en vaste bodemlaag te krijgen. De </a:t>
            </a:r>
            <a:r>
              <a:rPr lang="nl-NL" dirty="0" err="1"/>
              <a:t>verdichtinsgraad</a:t>
            </a:r>
            <a:r>
              <a:rPr lang="nl-NL" dirty="0"/>
              <a:t> kan worden gemeten met een </a:t>
            </a:r>
            <a:r>
              <a:rPr lang="nl-NL" dirty="0" err="1">
                <a:hlinkClick r:id="rId7" tooltip="Proctorproef"/>
              </a:rPr>
              <a:t>proctorproef</a:t>
            </a:r>
            <a:r>
              <a:rPr lang="nl-NL" dirty="0"/>
              <a:t>. De uitkomst is een getal als percentage ten opzichte van een standaard maximale verdichtingsgraad</a:t>
            </a:r>
          </a:p>
        </p:txBody>
      </p:sp>
    </p:spTree>
    <p:extLst>
      <p:ext uri="{BB962C8B-B14F-4D97-AF65-F5344CB8AC3E}">
        <p14:creationId xmlns:p14="http://schemas.microsoft.com/office/powerpoint/2010/main" val="20204997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4BD29225-1462-45BD-8236-9C891DAA4158}"/>
              </a:ext>
            </a:extLst>
          </p:cNvPr>
          <p:cNvSpPr>
            <a:spLocks noGrp="1"/>
          </p:cNvSpPr>
          <p:nvPr>
            <p:ph type="title"/>
          </p:nvPr>
        </p:nvSpPr>
        <p:spPr/>
        <p:txBody>
          <a:bodyPr/>
          <a:lstStyle/>
          <a:p>
            <a:pPr algn="ctr"/>
            <a:r>
              <a:rPr lang="nl-NL" sz="3200" dirty="0" err="1"/>
              <a:t>Verdichtings</a:t>
            </a:r>
            <a:r>
              <a:rPr lang="nl-NL" sz="3200" dirty="0"/>
              <a:t> machines</a:t>
            </a:r>
          </a:p>
        </p:txBody>
      </p:sp>
      <p:pic>
        <p:nvPicPr>
          <p:cNvPr id="7" name="Tijdelijke aanduiding voor inhoud 6">
            <a:extLst>
              <a:ext uri="{FF2B5EF4-FFF2-40B4-BE49-F238E27FC236}">
                <a16:creationId xmlns:a16="http://schemas.microsoft.com/office/drawing/2014/main" id="{9ED90108-3CF3-4DD3-8F8A-694D02B89B34}"/>
              </a:ext>
            </a:extLst>
          </p:cNvPr>
          <p:cNvPicPr>
            <a:picLocks noGrp="1" noChangeAspect="1"/>
          </p:cNvPicPr>
          <p:nvPr>
            <p:ph idx="1"/>
          </p:nvPr>
        </p:nvPicPr>
        <p:blipFill>
          <a:blip r:embed="rId2"/>
          <a:stretch>
            <a:fillRect/>
          </a:stretch>
        </p:blipFill>
        <p:spPr>
          <a:xfrm>
            <a:off x="899592" y="1464501"/>
            <a:ext cx="1970027" cy="2188919"/>
          </a:xfrm>
          <a:prstGeom prst="rect">
            <a:avLst/>
          </a:prstGeom>
        </p:spPr>
      </p:pic>
      <p:pic>
        <p:nvPicPr>
          <p:cNvPr id="8" name="Afbeelding 7">
            <a:extLst>
              <a:ext uri="{FF2B5EF4-FFF2-40B4-BE49-F238E27FC236}">
                <a16:creationId xmlns:a16="http://schemas.microsoft.com/office/drawing/2014/main" id="{336DD73E-BA84-4E3C-9E6F-4B0F54333007}"/>
              </a:ext>
            </a:extLst>
          </p:cNvPr>
          <p:cNvPicPr>
            <a:picLocks noChangeAspect="1"/>
          </p:cNvPicPr>
          <p:nvPr/>
        </p:nvPicPr>
        <p:blipFill>
          <a:blip r:embed="rId3"/>
          <a:stretch>
            <a:fillRect/>
          </a:stretch>
        </p:blipFill>
        <p:spPr>
          <a:xfrm>
            <a:off x="2964422" y="1489851"/>
            <a:ext cx="2076238" cy="2165220"/>
          </a:xfrm>
          <a:prstGeom prst="rect">
            <a:avLst/>
          </a:prstGeom>
        </p:spPr>
      </p:pic>
      <p:pic>
        <p:nvPicPr>
          <p:cNvPr id="9" name="Afbeelding 8">
            <a:extLst>
              <a:ext uri="{FF2B5EF4-FFF2-40B4-BE49-F238E27FC236}">
                <a16:creationId xmlns:a16="http://schemas.microsoft.com/office/drawing/2014/main" id="{CA907A5E-8333-4C25-BFC3-BA3E109F1854}"/>
              </a:ext>
            </a:extLst>
          </p:cNvPr>
          <p:cNvPicPr>
            <a:picLocks noChangeAspect="1"/>
          </p:cNvPicPr>
          <p:nvPr/>
        </p:nvPicPr>
        <p:blipFill>
          <a:blip r:embed="rId4"/>
          <a:stretch>
            <a:fillRect/>
          </a:stretch>
        </p:blipFill>
        <p:spPr>
          <a:xfrm>
            <a:off x="1968464" y="3909243"/>
            <a:ext cx="2736304" cy="2052228"/>
          </a:xfrm>
          <a:prstGeom prst="rect">
            <a:avLst/>
          </a:prstGeom>
        </p:spPr>
      </p:pic>
      <p:pic>
        <p:nvPicPr>
          <p:cNvPr id="10" name="Afbeelding 9">
            <a:extLst>
              <a:ext uri="{FF2B5EF4-FFF2-40B4-BE49-F238E27FC236}">
                <a16:creationId xmlns:a16="http://schemas.microsoft.com/office/drawing/2014/main" id="{4196F2E1-0C20-41F3-9F7B-92E064F1CB81}"/>
              </a:ext>
            </a:extLst>
          </p:cNvPr>
          <p:cNvPicPr>
            <a:picLocks noChangeAspect="1"/>
          </p:cNvPicPr>
          <p:nvPr/>
        </p:nvPicPr>
        <p:blipFill>
          <a:blip r:embed="rId5"/>
          <a:stretch>
            <a:fillRect/>
          </a:stretch>
        </p:blipFill>
        <p:spPr>
          <a:xfrm>
            <a:off x="5135463" y="3909243"/>
            <a:ext cx="2466975" cy="2019300"/>
          </a:xfrm>
          <a:prstGeom prst="rect">
            <a:avLst/>
          </a:prstGeom>
        </p:spPr>
      </p:pic>
      <p:pic>
        <p:nvPicPr>
          <p:cNvPr id="11" name="Afbeelding 10">
            <a:extLst>
              <a:ext uri="{FF2B5EF4-FFF2-40B4-BE49-F238E27FC236}">
                <a16:creationId xmlns:a16="http://schemas.microsoft.com/office/drawing/2014/main" id="{80D9EBBC-6278-494C-B305-C2E8475EE062}"/>
              </a:ext>
            </a:extLst>
          </p:cNvPr>
          <p:cNvPicPr>
            <a:picLocks noChangeAspect="1"/>
          </p:cNvPicPr>
          <p:nvPr/>
        </p:nvPicPr>
        <p:blipFill>
          <a:blip r:embed="rId6"/>
          <a:stretch>
            <a:fillRect/>
          </a:stretch>
        </p:blipFill>
        <p:spPr>
          <a:xfrm>
            <a:off x="5135463" y="1548395"/>
            <a:ext cx="2628900" cy="2105025"/>
          </a:xfrm>
          <a:prstGeom prst="rect">
            <a:avLst/>
          </a:prstGeom>
        </p:spPr>
      </p:pic>
    </p:spTree>
    <p:extLst>
      <p:ext uri="{BB962C8B-B14F-4D97-AF65-F5344CB8AC3E}">
        <p14:creationId xmlns:p14="http://schemas.microsoft.com/office/powerpoint/2010/main" val="18572487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0524D76-E42C-4C07-82C2-294798A5C3BB}"/>
              </a:ext>
            </a:extLst>
          </p:cNvPr>
          <p:cNvSpPr>
            <a:spLocks noGrp="1"/>
          </p:cNvSpPr>
          <p:nvPr>
            <p:ph type="title"/>
          </p:nvPr>
        </p:nvSpPr>
        <p:spPr/>
        <p:txBody>
          <a:bodyPr/>
          <a:lstStyle/>
          <a:p>
            <a:pPr algn="ctr"/>
            <a:r>
              <a:rPr lang="nl-NL" dirty="0"/>
              <a:t>Walsen</a:t>
            </a:r>
          </a:p>
        </p:txBody>
      </p:sp>
      <p:pic>
        <p:nvPicPr>
          <p:cNvPr id="4" name="Tijdelijke aanduiding voor inhoud 3">
            <a:extLst>
              <a:ext uri="{FF2B5EF4-FFF2-40B4-BE49-F238E27FC236}">
                <a16:creationId xmlns:a16="http://schemas.microsoft.com/office/drawing/2014/main" id="{77DE5FA4-690A-49AE-AB40-B2FF160B7B09}"/>
              </a:ext>
            </a:extLst>
          </p:cNvPr>
          <p:cNvPicPr>
            <a:picLocks noGrp="1" noChangeAspect="1"/>
          </p:cNvPicPr>
          <p:nvPr>
            <p:ph idx="1"/>
          </p:nvPr>
        </p:nvPicPr>
        <p:blipFill>
          <a:blip r:embed="rId2"/>
          <a:stretch>
            <a:fillRect/>
          </a:stretch>
        </p:blipFill>
        <p:spPr>
          <a:xfrm>
            <a:off x="5516298" y="3717032"/>
            <a:ext cx="3104320" cy="2417104"/>
          </a:xfrm>
          <a:prstGeom prst="rect">
            <a:avLst/>
          </a:prstGeom>
        </p:spPr>
      </p:pic>
      <p:pic>
        <p:nvPicPr>
          <p:cNvPr id="5" name="Afbeelding 4">
            <a:extLst>
              <a:ext uri="{FF2B5EF4-FFF2-40B4-BE49-F238E27FC236}">
                <a16:creationId xmlns:a16="http://schemas.microsoft.com/office/drawing/2014/main" id="{8B0C8216-4BCA-44B8-9314-8B69BD61E062}"/>
              </a:ext>
            </a:extLst>
          </p:cNvPr>
          <p:cNvPicPr>
            <a:picLocks noChangeAspect="1"/>
          </p:cNvPicPr>
          <p:nvPr/>
        </p:nvPicPr>
        <p:blipFill>
          <a:blip r:embed="rId3"/>
          <a:stretch>
            <a:fillRect/>
          </a:stretch>
        </p:blipFill>
        <p:spPr>
          <a:xfrm>
            <a:off x="1993657" y="3717032"/>
            <a:ext cx="2808312" cy="2417104"/>
          </a:xfrm>
          <a:prstGeom prst="rect">
            <a:avLst/>
          </a:prstGeom>
        </p:spPr>
      </p:pic>
      <p:pic>
        <p:nvPicPr>
          <p:cNvPr id="6" name="Afbeelding 5">
            <a:extLst>
              <a:ext uri="{FF2B5EF4-FFF2-40B4-BE49-F238E27FC236}">
                <a16:creationId xmlns:a16="http://schemas.microsoft.com/office/drawing/2014/main" id="{09257292-402F-44B6-A9B4-A9BD88ECB92D}"/>
              </a:ext>
            </a:extLst>
          </p:cNvPr>
          <p:cNvPicPr>
            <a:picLocks noChangeAspect="1"/>
          </p:cNvPicPr>
          <p:nvPr/>
        </p:nvPicPr>
        <p:blipFill>
          <a:blip r:embed="rId4"/>
          <a:stretch>
            <a:fillRect/>
          </a:stretch>
        </p:blipFill>
        <p:spPr>
          <a:xfrm>
            <a:off x="1993658" y="1484785"/>
            <a:ext cx="2808312" cy="2053290"/>
          </a:xfrm>
          <a:prstGeom prst="rect">
            <a:avLst/>
          </a:prstGeom>
        </p:spPr>
      </p:pic>
      <p:pic>
        <p:nvPicPr>
          <p:cNvPr id="7" name="Afbeelding 6">
            <a:extLst>
              <a:ext uri="{FF2B5EF4-FFF2-40B4-BE49-F238E27FC236}">
                <a16:creationId xmlns:a16="http://schemas.microsoft.com/office/drawing/2014/main" id="{055D468E-B1BD-4FD9-8E08-8081D991D335}"/>
              </a:ext>
            </a:extLst>
          </p:cNvPr>
          <p:cNvPicPr>
            <a:picLocks noChangeAspect="1"/>
          </p:cNvPicPr>
          <p:nvPr/>
        </p:nvPicPr>
        <p:blipFill>
          <a:blip r:embed="rId5"/>
          <a:stretch>
            <a:fillRect/>
          </a:stretch>
        </p:blipFill>
        <p:spPr>
          <a:xfrm>
            <a:off x="5812306" y="1484785"/>
            <a:ext cx="2808312" cy="2141692"/>
          </a:xfrm>
          <a:prstGeom prst="rect">
            <a:avLst/>
          </a:prstGeom>
        </p:spPr>
      </p:pic>
    </p:spTree>
    <p:extLst>
      <p:ext uri="{BB962C8B-B14F-4D97-AF65-F5344CB8AC3E}">
        <p14:creationId xmlns:p14="http://schemas.microsoft.com/office/powerpoint/2010/main" val="11940223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D548BC-E0F4-45DF-9B99-A9436782CBEC}"/>
              </a:ext>
            </a:extLst>
          </p:cNvPr>
          <p:cNvSpPr>
            <a:spLocks noGrp="1"/>
          </p:cNvSpPr>
          <p:nvPr>
            <p:ph type="title"/>
          </p:nvPr>
        </p:nvSpPr>
        <p:spPr/>
        <p:txBody>
          <a:bodyPr/>
          <a:lstStyle/>
          <a:p>
            <a:pPr algn="ctr"/>
            <a:r>
              <a:rPr lang="nl-NL" dirty="0"/>
              <a:t>bestratingsmachines</a:t>
            </a:r>
          </a:p>
        </p:txBody>
      </p:sp>
      <p:pic>
        <p:nvPicPr>
          <p:cNvPr id="4" name="Tijdelijke aanduiding voor inhoud 3">
            <a:extLst>
              <a:ext uri="{FF2B5EF4-FFF2-40B4-BE49-F238E27FC236}">
                <a16:creationId xmlns:a16="http://schemas.microsoft.com/office/drawing/2014/main" id="{5D215228-F059-4355-AFF6-18D326685BEC}"/>
              </a:ext>
            </a:extLst>
          </p:cNvPr>
          <p:cNvPicPr>
            <a:picLocks noGrp="1" noChangeAspect="1"/>
          </p:cNvPicPr>
          <p:nvPr>
            <p:ph idx="1"/>
          </p:nvPr>
        </p:nvPicPr>
        <p:blipFill>
          <a:blip r:embed="rId2"/>
          <a:stretch>
            <a:fillRect/>
          </a:stretch>
        </p:blipFill>
        <p:spPr>
          <a:xfrm>
            <a:off x="992560" y="1498839"/>
            <a:ext cx="3686175" cy="2451695"/>
          </a:xfrm>
          <a:prstGeom prst="rect">
            <a:avLst/>
          </a:prstGeom>
        </p:spPr>
      </p:pic>
      <p:pic>
        <p:nvPicPr>
          <p:cNvPr id="5" name="Afbeelding 4">
            <a:extLst>
              <a:ext uri="{FF2B5EF4-FFF2-40B4-BE49-F238E27FC236}">
                <a16:creationId xmlns:a16="http://schemas.microsoft.com/office/drawing/2014/main" id="{E0E63187-8C3E-48E4-8A75-1831C33FE334}"/>
              </a:ext>
            </a:extLst>
          </p:cNvPr>
          <p:cNvPicPr>
            <a:picLocks noChangeAspect="1"/>
          </p:cNvPicPr>
          <p:nvPr/>
        </p:nvPicPr>
        <p:blipFill>
          <a:blip r:embed="rId3"/>
          <a:stretch>
            <a:fillRect/>
          </a:stretch>
        </p:blipFill>
        <p:spPr>
          <a:xfrm>
            <a:off x="2987824" y="4132399"/>
            <a:ext cx="4723259" cy="2625060"/>
          </a:xfrm>
          <a:prstGeom prst="rect">
            <a:avLst/>
          </a:prstGeom>
        </p:spPr>
      </p:pic>
      <p:pic>
        <p:nvPicPr>
          <p:cNvPr id="6" name="Afbeelding 5">
            <a:extLst>
              <a:ext uri="{FF2B5EF4-FFF2-40B4-BE49-F238E27FC236}">
                <a16:creationId xmlns:a16="http://schemas.microsoft.com/office/drawing/2014/main" id="{135BB574-F8CC-47E9-AFE0-F12CFD457627}"/>
              </a:ext>
            </a:extLst>
          </p:cNvPr>
          <p:cNvPicPr>
            <a:picLocks noChangeAspect="1"/>
          </p:cNvPicPr>
          <p:nvPr/>
        </p:nvPicPr>
        <p:blipFill>
          <a:blip r:embed="rId4"/>
          <a:stretch>
            <a:fillRect/>
          </a:stretch>
        </p:blipFill>
        <p:spPr>
          <a:xfrm>
            <a:off x="5076057" y="1494075"/>
            <a:ext cx="3312368" cy="2456459"/>
          </a:xfrm>
          <a:prstGeom prst="rect">
            <a:avLst/>
          </a:prstGeom>
        </p:spPr>
      </p:pic>
    </p:spTree>
    <p:extLst>
      <p:ext uri="{BB962C8B-B14F-4D97-AF65-F5344CB8AC3E}">
        <p14:creationId xmlns:p14="http://schemas.microsoft.com/office/powerpoint/2010/main" val="30182700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Persoonlijke </a:t>
            </a:r>
            <a:r>
              <a:rPr lang="nl-NL" dirty="0" err="1"/>
              <a:t>beschermings</a:t>
            </a:r>
            <a:r>
              <a:rPr lang="nl-NL" dirty="0"/>
              <a:t> middelen</a:t>
            </a:r>
          </a:p>
        </p:txBody>
      </p:sp>
      <p:pic>
        <p:nvPicPr>
          <p:cNvPr id="4" name="Tijdelijke aanduiding voor inhoud 3">
            <a:extLst>
              <a:ext uri="{FF2B5EF4-FFF2-40B4-BE49-F238E27FC236}">
                <a16:creationId xmlns:a16="http://schemas.microsoft.com/office/drawing/2014/main" id="{3EDA0D34-689F-4027-BA05-F586AB1C4D0F}"/>
              </a:ext>
            </a:extLst>
          </p:cNvPr>
          <p:cNvPicPr>
            <a:picLocks noGrp="1" noChangeAspect="1"/>
          </p:cNvPicPr>
          <p:nvPr>
            <p:ph idx="1"/>
          </p:nvPr>
        </p:nvPicPr>
        <p:blipFill>
          <a:blip r:embed="rId3"/>
          <a:stretch>
            <a:fillRect/>
          </a:stretch>
        </p:blipFill>
        <p:spPr>
          <a:xfrm>
            <a:off x="2123728" y="1340768"/>
            <a:ext cx="5616624" cy="3378076"/>
          </a:xfrm>
          <a:prstGeom prst="rect">
            <a:avLst/>
          </a:prstGeom>
        </p:spPr>
      </p:pic>
    </p:spTree>
    <p:extLst>
      <p:ext uri="{BB962C8B-B14F-4D97-AF65-F5344CB8AC3E}">
        <p14:creationId xmlns:p14="http://schemas.microsoft.com/office/powerpoint/2010/main" val="38748703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61A3D3-E74D-4F56-95DD-37FB08C3A86D}"/>
              </a:ext>
            </a:extLst>
          </p:cNvPr>
          <p:cNvSpPr>
            <a:spLocks noGrp="1"/>
          </p:cNvSpPr>
          <p:nvPr>
            <p:ph type="title"/>
          </p:nvPr>
        </p:nvSpPr>
        <p:spPr/>
        <p:txBody>
          <a:bodyPr/>
          <a:lstStyle/>
          <a:p>
            <a:r>
              <a:rPr lang="nl-NL" dirty="0"/>
              <a:t>Hydraulische graafmachines</a:t>
            </a:r>
          </a:p>
        </p:txBody>
      </p:sp>
      <p:sp>
        <p:nvSpPr>
          <p:cNvPr id="3" name="Tijdelijke aanduiding voor inhoud 2">
            <a:extLst>
              <a:ext uri="{FF2B5EF4-FFF2-40B4-BE49-F238E27FC236}">
                <a16:creationId xmlns:a16="http://schemas.microsoft.com/office/drawing/2014/main" id="{873DFAAF-7CBB-4F6D-83F2-C34057DB63B9}"/>
              </a:ext>
            </a:extLst>
          </p:cNvPr>
          <p:cNvSpPr>
            <a:spLocks noGrp="1"/>
          </p:cNvSpPr>
          <p:nvPr>
            <p:ph idx="1"/>
          </p:nvPr>
        </p:nvSpPr>
        <p:spPr/>
        <p:txBody>
          <a:bodyPr/>
          <a:lstStyle/>
          <a:p>
            <a:pPr marL="0" indent="0">
              <a:buNone/>
            </a:pPr>
            <a:r>
              <a:rPr lang="nl-NL" dirty="0"/>
              <a:t>Micrograver </a:t>
            </a:r>
            <a:r>
              <a:rPr lang="nl-NL" dirty="0">
                <a:sym typeface="Wingdings" panose="05000000000000000000" pitchFamily="2" charset="2"/>
              </a:rPr>
              <a:t> tot 1.000 kg</a:t>
            </a:r>
          </a:p>
          <a:p>
            <a:pPr marL="0" indent="0">
              <a:buNone/>
            </a:pPr>
            <a:endParaRPr lang="nl-NL" dirty="0">
              <a:sym typeface="Wingdings" panose="05000000000000000000" pitchFamily="2" charset="2"/>
            </a:endParaRPr>
          </a:p>
          <a:p>
            <a:pPr marL="0" indent="0">
              <a:buNone/>
            </a:pPr>
            <a:r>
              <a:rPr lang="nl-NL" dirty="0">
                <a:sym typeface="Wingdings" panose="05000000000000000000" pitchFamily="2" charset="2"/>
              </a:rPr>
              <a:t>Minigraver  1.000 tot 4.000 kg</a:t>
            </a:r>
          </a:p>
          <a:p>
            <a:pPr marL="0" indent="0">
              <a:buNone/>
            </a:pPr>
            <a:endParaRPr lang="nl-NL" dirty="0">
              <a:sym typeface="Wingdings" panose="05000000000000000000" pitchFamily="2" charset="2"/>
            </a:endParaRPr>
          </a:p>
          <a:p>
            <a:pPr marL="0" indent="0">
              <a:buNone/>
            </a:pPr>
            <a:r>
              <a:rPr lang="nl-NL" dirty="0">
                <a:sym typeface="Wingdings" panose="05000000000000000000" pitchFamily="2" charset="2"/>
              </a:rPr>
              <a:t>Midigraver  4.000 tot 8.000 kg</a:t>
            </a:r>
          </a:p>
          <a:p>
            <a:pPr marL="0" indent="0">
              <a:buNone/>
            </a:pPr>
            <a:endParaRPr lang="nl-NL" dirty="0">
              <a:sym typeface="Wingdings" panose="05000000000000000000" pitchFamily="2" charset="2"/>
            </a:endParaRPr>
          </a:p>
          <a:p>
            <a:pPr marL="0" indent="0">
              <a:buNone/>
            </a:pPr>
            <a:r>
              <a:rPr lang="nl-NL" dirty="0">
                <a:sym typeface="Wingdings" panose="05000000000000000000" pitchFamily="2" charset="2"/>
              </a:rPr>
              <a:t>Grotere machines  geen aparte benaming</a:t>
            </a:r>
            <a:endParaRPr lang="nl-NL" dirty="0"/>
          </a:p>
        </p:txBody>
      </p:sp>
    </p:spTree>
    <p:extLst>
      <p:ext uri="{BB962C8B-B14F-4D97-AF65-F5344CB8AC3E}">
        <p14:creationId xmlns:p14="http://schemas.microsoft.com/office/powerpoint/2010/main" val="13856603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5B221C-1D2E-4408-B6EE-BC32E1911A9E}"/>
              </a:ext>
            </a:extLst>
          </p:cNvPr>
          <p:cNvSpPr>
            <a:spLocks noGrp="1"/>
          </p:cNvSpPr>
          <p:nvPr>
            <p:ph type="title"/>
          </p:nvPr>
        </p:nvSpPr>
        <p:spPr>
          <a:xfrm>
            <a:off x="457200" y="273050"/>
            <a:ext cx="8229600" cy="1162050"/>
          </a:xfrm>
        </p:spPr>
        <p:txBody>
          <a:bodyPr>
            <a:normAutofit/>
          </a:bodyPr>
          <a:lstStyle/>
          <a:p>
            <a:pPr algn="ctr"/>
            <a:r>
              <a:rPr lang="nl-NL" sz="3200" dirty="0"/>
              <a:t>Micrograver tot 1.000 kg eigen gewicht</a:t>
            </a:r>
          </a:p>
        </p:txBody>
      </p:sp>
      <p:pic>
        <p:nvPicPr>
          <p:cNvPr id="6" name="Tijdelijke aanduiding voor inhoud 5">
            <a:extLst>
              <a:ext uri="{FF2B5EF4-FFF2-40B4-BE49-F238E27FC236}">
                <a16:creationId xmlns:a16="http://schemas.microsoft.com/office/drawing/2014/main" id="{8759AA98-5B6D-45AA-BBB8-87EFAA894572}"/>
              </a:ext>
            </a:extLst>
          </p:cNvPr>
          <p:cNvPicPr>
            <a:picLocks noGrp="1" noChangeAspect="1"/>
          </p:cNvPicPr>
          <p:nvPr>
            <p:ph idx="1"/>
          </p:nvPr>
        </p:nvPicPr>
        <p:blipFill>
          <a:blip r:embed="rId2"/>
          <a:stretch>
            <a:fillRect/>
          </a:stretch>
        </p:blipFill>
        <p:spPr>
          <a:xfrm>
            <a:off x="5059362" y="2203481"/>
            <a:ext cx="3329062" cy="2840800"/>
          </a:xfrm>
          <a:prstGeom prst="rect">
            <a:avLst/>
          </a:prstGeom>
        </p:spPr>
      </p:pic>
      <p:sp>
        <p:nvSpPr>
          <p:cNvPr id="5" name="Tijdelijke aanduiding voor tekst 4">
            <a:extLst>
              <a:ext uri="{FF2B5EF4-FFF2-40B4-BE49-F238E27FC236}">
                <a16:creationId xmlns:a16="http://schemas.microsoft.com/office/drawing/2014/main" id="{7E848B57-EDF8-48A9-8938-802188D41BD3}"/>
              </a:ext>
            </a:extLst>
          </p:cNvPr>
          <p:cNvSpPr>
            <a:spLocks noGrp="1"/>
          </p:cNvSpPr>
          <p:nvPr>
            <p:ph type="body" sz="half" idx="2"/>
          </p:nvPr>
        </p:nvSpPr>
        <p:spPr>
          <a:xfrm>
            <a:off x="1475656" y="2203481"/>
            <a:ext cx="3096344" cy="3922682"/>
          </a:xfrm>
        </p:spPr>
        <p:txBody>
          <a:bodyPr/>
          <a:lstStyle/>
          <a:p>
            <a:pPr marL="285750" indent="-285750">
              <a:buFont typeface="Arial" panose="020B0604020202020204" pitchFamily="34" charset="0"/>
              <a:buChar char="•"/>
            </a:pPr>
            <a:r>
              <a:rPr lang="nl-NL" dirty="0"/>
              <a:t>Meestal zonder cabine</a:t>
            </a:r>
          </a:p>
          <a:p>
            <a:pPr marL="285750" indent="-285750">
              <a:buFont typeface="Arial" panose="020B0604020202020204" pitchFamily="34" charset="0"/>
              <a:buChar char="•"/>
            </a:pPr>
            <a:r>
              <a:rPr lang="nl-NL" dirty="0"/>
              <a:t>Blad voor schuiven en stabiliteit</a:t>
            </a:r>
          </a:p>
          <a:p>
            <a:pPr marL="285750" indent="-285750">
              <a:buFont typeface="Arial" panose="020B0604020202020204" pitchFamily="34" charset="0"/>
              <a:buChar char="•"/>
            </a:pPr>
            <a:r>
              <a:rPr lang="nl-NL" dirty="0"/>
              <a:t>Veel met </a:t>
            </a:r>
            <a:r>
              <a:rPr lang="nl-NL" dirty="0" err="1"/>
              <a:t>off-set</a:t>
            </a:r>
            <a:r>
              <a:rPr lang="nl-NL" dirty="0"/>
              <a:t> giek</a:t>
            </a:r>
          </a:p>
          <a:p>
            <a:pPr marL="285750" indent="-285750">
              <a:buFont typeface="Arial" panose="020B0604020202020204" pitchFamily="34" charset="0"/>
              <a:buChar char="•"/>
            </a:pPr>
            <a:r>
              <a:rPr lang="nl-NL" dirty="0"/>
              <a:t>Makkelijk te transporteren</a:t>
            </a:r>
          </a:p>
          <a:p>
            <a:pPr marL="285750" indent="-285750">
              <a:buFont typeface="Arial" panose="020B0604020202020204" pitchFamily="34" charset="0"/>
              <a:buChar char="•"/>
            </a:pPr>
            <a:r>
              <a:rPr lang="nl-NL" dirty="0"/>
              <a:t>Veel in verhuur</a:t>
            </a:r>
          </a:p>
          <a:p>
            <a:pPr marL="285750" indent="-285750">
              <a:buFont typeface="Arial" panose="020B0604020202020204" pitchFamily="34" charset="0"/>
              <a:buChar char="•"/>
            </a:pPr>
            <a:r>
              <a:rPr lang="nl-NL" dirty="0"/>
              <a:t>Rubberen rupsen</a:t>
            </a:r>
          </a:p>
        </p:txBody>
      </p:sp>
    </p:spTree>
    <p:extLst>
      <p:ext uri="{BB962C8B-B14F-4D97-AF65-F5344CB8AC3E}">
        <p14:creationId xmlns:p14="http://schemas.microsoft.com/office/powerpoint/2010/main" val="2835910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E6A6A0-562F-453F-A7AD-EF3DFAC4C96F}"/>
              </a:ext>
            </a:extLst>
          </p:cNvPr>
          <p:cNvSpPr>
            <a:spLocks noGrp="1"/>
          </p:cNvSpPr>
          <p:nvPr>
            <p:ph type="title"/>
          </p:nvPr>
        </p:nvSpPr>
        <p:spPr>
          <a:xfrm>
            <a:off x="457200" y="273050"/>
            <a:ext cx="8203697" cy="1162050"/>
          </a:xfrm>
        </p:spPr>
        <p:txBody>
          <a:bodyPr>
            <a:normAutofit/>
          </a:bodyPr>
          <a:lstStyle/>
          <a:p>
            <a:pPr algn="ctr"/>
            <a:r>
              <a:rPr lang="nl-NL" sz="2800" dirty="0"/>
              <a:t>Minigraver 1.000 tot 4.000 kg eigen gewicht</a:t>
            </a:r>
          </a:p>
        </p:txBody>
      </p:sp>
      <p:pic>
        <p:nvPicPr>
          <p:cNvPr id="5" name="Tijdelijke aanduiding voor inhoud 4">
            <a:extLst>
              <a:ext uri="{FF2B5EF4-FFF2-40B4-BE49-F238E27FC236}">
                <a16:creationId xmlns:a16="http://schemas.microsoft.com/office/drawing/2014/main" id="{5A941E3E-BCF2-4C64-AC3F-6C4626916A77}"/>
              </a:ext>
            </a:extLst>
          </p:cNvPr>
          <p:cNvPicPr>
            <a:picLocks noGrp="1" noChangeAspect="1"/>
          </p:cNvPicPr>
          <p:nvPr>
            <p:ph idx="1"/>
          </p:nvPr>
        </p:nvPicPr>
        <p:blipFill>
          <a:blip r:embed="rId2"/>
          <a:stretch>
            <a:fillRect/>
          </a:stretch>
        </p:blipFill>
        <p:spPr>
          <a:xfrm>
            <a:off x="5183074" y="2307758"/>
            <a:ext cx="3538736" cy="3616681"/>
          </a:xfrm>
          <a:prstGeom prst="rect">
            <a:avLst/>
          </a:prstGeom>
        </p:spPr>
      </p:pic>
      <p:sp>
        <p:nvSpPr>
          <p:cNvPr id="4" name="Tijdelijke aanduiding voor tekst 3">
            <a:extLst>
              <a:ext uri="{FF2B5EF4-FFF2-40B4-BE49-F238E27FC236}">
                <a16:creationId xmlns:a16="http://schemas.microsoft.com/office/drawing/2014/main" id="{B27764CC-62C6-40C9-8DAD-B61FF8A4C41A}"/>
              </a:ext>
            </a:extLst>
          </p:cNvPr>
          <p:cNvSpPr>
            <a:spLocks noGrp="1"/>
          </p:cNvSpPr>
          <p:nvPr>
            <p:ph type="body" sz="half" idx="2"/>
          </p:nvPr>
        </p:nvSpPr>
        <p:spPr>
          <a:xfrm>
            <a:off x="1403648" y="2307758"/>
            <a:ext cx="3168352" cy="3818405"/>
          </a:xfrm>
        </p:spPr>
        <p:txBody>
          <a:bodyPr/>
          <a:lstStyle/>
          <a:p>
            <a:r>
              <a:rPr lang="nl-NL" dirty="0"/>
              <a:t>Meestal rubberen rupsbanden</a:t>
            </a:r>
          </a:p>
          <a:p>
            <a:r>
              <a:rPr lang="nl-NL" dirty="0"/>
              <a:t>Meestal offset giek</a:t>
            </a:r>
          </a:p>
          <a:p>
            <a:r>
              <a:rPr lang="nl-NL" dirty="0"/>
              <a:t>Kan met of zonder cabine</a:t>
            </a:r>
          </a:p>
          <a:p>
            <a:r>
              <a:rPr lang="nl-NL" dirty="0"/>
              <a:t>Gemakkelijk transport op BE aanhanger</a:t>
            </a:r>
          </a:p>
          <a:p>
            <a:r>
              <a:rPr lang="nl-NL" dirty="0"/>
              <a:t>Blad voor stabilisatie</a:t>
            </a:r>
          </a:p>
          <a:p>
            <a:endParaRPr lang="nl-NL" dirty="0"/>
          </a:p>
        </p:txBody>
      </p:sp>
    </p:spTree>
    <p:extLst>
      <p:ext uri="{BB962C8B-B14F-4D97-AF65-F5344CB8AC3E}">
        <p14:creationId xmlns:p14="http://schemas.microsoft.com/office/powerpoint/2010/main" val="34867439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BBD2EE9-1C4F-4A68-B204-E0E36DF12802}"/>
              </a:ext>
            </a:extLst>
          </p:cNvPr>
          <p:cNvSpPr>
            <a:spLocks noGrp="1"/>
          </p:cNvSpPr>
          <p:nvPr>
            <p:ph type="title"/>
          </p:nvPr>
        </p:nvSpPr>
        <p:spPr>
          <a:xfrm>
            <a:off x="457200" y="273050"/>
            <a:ext cx="8075240" cy="1162050"/>
          </a:xfrm>
        </p:spPr>
        <p:txBody>
          <a:bodyPr>
            <a:normAutofit/>
          </a:bodyPr>
          <a:lstStyle/>
          <a:p>
            <a:pPr algn="ctr"/>
            <a:r>
              <a:rPr lang="nl-NL" sz="3200" dirty="0"/>
              <a:t>Midigraver op rups</a:t>
            </a:r>
          </a:p>
        </p:txBody>
      </p:sp>
      <p:pic>
        <p:nvPicPr>
          <p:cNvPr id="8" name="Tijdelijke aanduiding voor inhoud 7">
            <a:extLst>
              <a:ext uri="{FF2B5EF4-FFF2-40B4-BE49-F238E27FC236}">
                <a16:creationId xmlns:a16="http://schemas.microsoft.com/office/drawing/2014/main" id="{60E8E4F8-C90C-499C-9964-888EA6220F18}"/>
              </a:ext>
            </a:extLst>
          </p:cNvPr>
          <p:cNvPicPr>
            <a:picLocks noGrp="1" noChangeAspect="1"/>
          </p:cNvPicPr>
          <p:nvPr>
            <p:ph idx="1"/>
          </p:nvPr>
        </p:nvPicPr>
        <p:blipFill>
          <a:blip r:embed="rId2"/>
          <a:stretch>
            <a:fillRect/>
          </a:stretch>
        </p:blipFill>
        <p:spPr>
          <a:xfrm>
            <a:off x="4498163" y="1772816"/>
            <a:ext cx="4034986" cy="2408783"/>
          </a:xfrm>
          <a:prstGeom prst="rect">
            <a:avLst/>
          </a:prstGeom>
        </p:spPr>
      </p:pic>
      <p:sp>
        <p:nvSpPr>
          <p:cNvPr id="7" name="Tijdelijke aanduiding voor tekst 6">
            <a:extLst>
              <a:ext uri="{FF2B5EF4-FFF2-40B4-BE49-F238E27FC236}">
                <a16:creationId xmlns:a16="http://schemas.microsoft.com/office/drawing/2014/main" id="{9465B865-0A08-4125-9D3D-04F7FBA72672}"/>
              </a:ext>
            </a:extLst>
          </p:cNvPr>
          <p:cNvSpPr>
            <a:spLocks noGrp="1"/>
          </p:cNvSpPr>
          <p:nvPr>
            <p:ph type="body" sz="half" idx="2"/>
          </p:nvPr>
        </p:nvSpPr>
        <p:spPr>
          <a:xfrm>
            <a:off x="1043608" y="1772816"/>
            <a:ext cx="3528392" cy="4353347"/>
          </a:xfrm>
        </p:spPr>
        <p:txBody>
          <a:bodyPr/>
          <a:lstStyle/>
          <a:p>
            <a:pPr marL="285750" indent="-285750">
              <a:buFont typeface="Arial" panose="020B0604020202020204" pitchFamily="34" charset="0"/>
              <a:buChar char="•"/>
            </a:pPr>
            <a:r>
              <a:rPr lang="nl-NL" dirty="0"/>
              <a:t>Eigen gewicht tussen 4.000 en 8.000 kg</a:t>
            </a:r>
          </a:p>
          <a:p>
            <a:pPr marL="285750" indent="-285750">
              <a:buFont typeface="Arial" panose="020B0604020202020204" pitchFamily="34" charset="0"/>
              <a:buChar char="•"/>
            </a:pPr>
            <a:r>
              <a:rPr lang="nl-NL" dirty="0"/>
              <a:t>Meestal rubberen rupsen, maar staal kan ook</a:t>
            </a:r>
          </a:p>
          <a:p>
            <a:pPr marL="285750" indent="-285750">
              <a:buFont typeface="Arial" panose="020B0604020202020204" pitchFamily="34" charset="0"/>
              <a:buChar char="•"/>
            </a:pPr>
            <a:r>
              <a:rPr lang="nl-NL" dirty="0"/>
              <a:t>Blad voor stabilisatie</a:t>
            </a:r>
          </a:p>
          <a:p>
            <a:pPr marL="285750" indent="-285750">
              <a:buFont typeface="Arial" panose="020B0604020202020204" pitchFamily="34" charset="0"/>
              <a:buChar char="•"/>
            </a:pPr>
            <a:r>
              <a:rPr lang="nl-NL" dirty="0"/>
              <a:t>Kan met offset en / of hydraulische verstelgiek</a:t>
            </a:r>
          </a:p>
          <a:p>
            <a:pPr marL="285750" indent="-285750">
              <a:buFont typeface="Arial" panose="020B0604020202020204" pitchFamily="34" charset="0"/>
              <a:buChar char="•"/>
            </a:pPr>
            <a:r>
              <a:rPr lang="nl-NL" dirty="0"/>
              <a:t>Transport per hoeft niet met dieplader maar kan ook met hogere wagen</a:t>
            </a:r>
          </a:p>
        </p:txBody>
      </p:sp>
    </p:spTree>
    <p:extLst>
      <p:ext uri="{BB962C8B-B14F-4D97-AF65-F5344CB8AC3E}">
        <p14:creationId xmlns:p14="http://schemas.microsoft.com/office/powerpoint/2010/main" val="37118319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7007225" cy="1162050"/>
          </a:xfrm>
        </p:spPr>
        <p:txBody>
          <a:bodyPr>
            <a:normAutofit/>
          </a:bodyPr>
          <a:lstStyle/>
          <a:p>
            <a:pPr algn="ctr"/>
            <a:r>
              <a:rPr lang="nl-NL" sz="2800" dirty="0"/>
              <a:t>Midigraver mobiel</a:t>
            </a:r>
          </a:p>
        </p:txBody>
      </p:sp>
      <p:pic>
        <p:nvPicPr>
          <p:cNvPr id="4" name="Tijdelijke aanduiding voor inhoud 3">
            <a:extLst>
              <a:ext uri="{FF2B5EF4-FFF2-40B4-BE49-F238E27FC236}">
                <a16:creationId xmlns:a16="http://schemas.microsoft.com/office/drawing/2014/main" id="{083EE2B3-F2E9-46B9-9C00-832BAEDAB691}"/>
              </a:ext>
            </a:extLst>
          </p:cNvPr>
          <p:cNvPicPr>
            <a:picLocks noGrp="1" noChangeAspect="1"/>
          </p:cNvPicPr>
          <p:nvPr>
            <p:ph idx="1"/>
          </p:nvPr>
        </p:nvPicPr>
        <p:blipFill>
          <a:blip r:embed="rId2"/>
          <a:stretch>
            <a:fillRect/>
          </a:stretch>
        </p:blipFill>
        <p:spPr>
          <a:xfrm>
            <a:off x="4797425" y="2132806"/>
            <a:ext cx="2667000" cy="2133600"/>
          </a:xfrm>
          <a:prstGeom prst="rect">
            <a:avLst/>
          </a:prstGeom>
        </p:spPr>
      </p:pic>
      <p:sp>
        <p:nvSpPr>
          <p:cNvPr id="5" name="Tijdelijke aanduiding voor tekst 4">
            <a:extLst>
              <a:ext uri="{FF2B5EF4-FFF2-40B4-BE49-F238E27FC236}">
                <a16:creationId xmlns:a16="http://schemas.microsoft.com/office/drawing/2014/main" id="{8580B153-AFDF-4113-89C2-56940CB1EFE4}"/>
              </a:ext>
            </a:extLst>
          </p:cNvPr>
          <p:cNvSpPr>
            <a:spLocks noGrp="1"/>
          </p:cNvSpPr>
          <p:nvPr>
            <p:ph type="body" sz="half" idx="2"/>
          </p:nvPr>
        </p:nvSpPr>
        <p:spPr>
          <a:xfrm>
            <a:off x="1187623" y="2132806"/>
            <a:ext cx="3609801" cy="3993357"/>
          </a:xfrm>
        </p:spPr>
        <p:txBody>
          <a:bodyPr/>
          <a:lstStyle/>
          <a:p>
            <a:pPr marL="285750" indent="-285750">
              <a:buFont typeface="Arial" panose="020B0604020202020204" pitchFamily="34" charset="0"/>
              <a:buChar char="•"/>
            </a:pPr>
            <a:r>
              <a:rPr lang="nl-NL" dirty="0"/>
              <a:t>Opkomende markt</a:t>
            </a:r>
          </a:p>
          <a:p>
            <a:pPr marL="285750" indent="-285750">
              <a:buFont typeface="Arial" panose="020B0604020202020204" pitchFamily="34" charset="0"/>
              <a:buChar char="•"/>
            </a:pPr>
            <a:r>
              <a:rPr lang="nl-NL" dirty="0"/>
              <a:t>Weinig bodemdruk</a:t>
            </a:r>
          </a:p>
          <a:p>
            <a:pPr marL="285750" indent="-285750">
              <a:buFont typeface="Arial" panose="020B0604020202020204" pitchFamily="34" charset="0"/>
              <a:buChar char="•"/>
            </a:pPr>
            <a:r>
              <a:rPr lang="nl-NL" dirty="0"/>
              <a:t>Snel en wendbaar</a:t>
            </a:r>
          </a:p>
          <a:p>
            <a:pPr marL="285750" indent="-285750">
              <a:buFont typeface="Arial" panose="020B0604020202020204" pitchFamily="34" charset="0"/>
              <a:buChar char="•"/>
            </a:pPr>
            <a:r>
              <a:rPr lang="nl-NL" dirty="0"/>
              <a:t>Weinig ruimte nodig</a:t>
            </a:r>
          </a:p>
          <a:p>
            <a:pPr marL="285750" indent="-285750">
              <a:buFont typeface="Arial" panose="020B0604020202020204" pitchFamily="34" charset="0"/>
              <a:buChar char="•"/>
            </a:pPr>
            <a:r>
              <a:rPr lang="nl-NL" dirty="0"/>
              <a:t>Redelijke wegsnelheid ( max 30 km/h)</a:t>
            </a:r>
          </a:p>
          <a:p>
            <a:pPr marL="285750" indent="-285750">
              <a:buFont typeface="Arial" panose="020B0604020202020204" pitchFamily="34" charset="0"/>
              <a:buChar char="•"/>
            </a:pPr>
            <a:r>
              <a:rPr lang="nl-NL" dirty="0"/>
              <a:t>Makkelijk in stedelijk gebied</a:t>
            </a:r>
          </a:p>
          <a:p>
            <a:pPr marL="285750" indent="-285750">
              <a:buFont typeface="Arial" panose="020B0604020202020204" pitchFamily="34" charset="0"/>
              <a:buChar char="•"/>
            </a:pPr>
            <a:r>
              <a:rPr lang="nl-NL" dirty="0"/>
              <a:t>Ideaal bij werk langs de weg, bv sloten maaien</a:t>
            </a:r>
          </a:p>
          <a:p>
            <a:pPr marL="285750" indent="-285750">
              <a:buFont typeface="Arial" panose="020B0604020202020204" pitchFamily="34" charset="0"/>
              <a:buChar char="•"/>
            </a:pPr>
            <a:r>
              <a:rPr lang="nl-NL" dirty="0"/>
              <a:t>Laag brandstof verbruik</a:t>
            </a:r>
          </a:p>
          <a:p>
            <a:pPr marL="285750" indent="-285750">
              <a:buFont typeface="Arial" panose="020B0604020202020204" pitchFamily="34" charset="0"/>
              <a:buChar char="•"/>
            </a:pPr>
            <a:r>
              <a:rPr lang="nl-NL" dirty="0"/>
              <a:t>Meestal met offset giek</a:t>
            </a:r>
          </a:p>
          <a:p>
            <a:pPr marL="285750" indent="-285750">
              <a:buFont typeface="Arial" panose="020B0604020202020204" pitchFamily="34" charset="0"/>
              <a:buChar char="•"/>
            </a:pPr>
            <a:r>
              <a:rPr lang="nl-NL" dirty="0"/>
              <a:t>Blad voor stabilisatie</a:t>
            </a:r>
          </a:p>
          <a:p>
            <a:pPr marL="285750" indent="-285750">
              <a:buFont typeface="Arial" panose="020B0604020202020204" pitchFamily="34" charset="0"/>
              <a:buChar char="•"/>
            </a:pPr>
            <a:r>
              <a:rPr lang="nl-NL" dirty="0"/>
              <a:t>Vooras blokkering</a:t>
            </a:r>
          </a:p>
        </p:txBody>
      </p:sp>
    </p:spTree>
    <p:extLst>
      <p:ext uri="{BB962C8B-B14F-4D97-AF65-F5344CB8AC3E}">
        <p14:creationId xmlns:p14="http://schemas.microsoft.com/office/powerpoint/2010/main" val="3364240320"/>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3102</TotalTime>
  <Words>1198</Words>
  <Application>Microsoft Office PowerPoint</Application>
  <PresentationFormat>Diavoorstelling (4:3)</PresentationFormat>
  <Paragraphs>246</Paragraphs>
  <Slides>38</Slides>
  <Notes>3</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38</vt:i4>
      </vt:variant>
    </vt:vector>
  </HeadingPairs>
  <TitlesOfParts>
    <vt:vector size="42" baseType="lpstr">
      <vt:lpstr>Arial</vt:lpstr>
      <vt:lpstr>Arial</vt:lpstr>
      <vt:lpstr>Calibri</vt:lpstr>
      <vt:lpstr>Kantoorthema</vt:lpstr>
      <vt:lpstr>Materiaal en Materieel</vt:lpstr>
      <vt:lpstr>Wat is het verschil ??</vt:lpstr>
      <vt:lpstr>handgereedschap</vt:lpstr>
      <vt:lpstr>Persoonlijke beschermings middelen</vt:lpstr>
      <vt:lpstr>Hydraulische graafmachines</vt:lpstr>
      <vt:lpstr>Micrograver tot 1.000 kg eigen gewicht</vt:lpstr>
      <vt:lpstr>Minigraver 1.000 tot 4.000 kg eigen gewicht</vt:lpstr>
      <vt:lpstr>Midigraver op rups</vt:lpstr>
      <vt:lpstr>Midigraver mobiel</vt:lpstr>
      <vt:lpstr>Offset giek</vt:lpstr>
      <vt:lpstr>Mobiele graafmachine (HGM )</vt:lpstr>
      <vt:lpstr>Hydraulisch verstelbare hoofdgiek</vt:lpstr>
      <vt:lpstr>Rupskraan</vt:lpstr>
      <vt:lpstr>Speciaal bouw 16 tons rupskraan met rupsdumper onderstel</vt:lpstr>
      <vt:lpstr>Speciaal bouw kraan voor Waddenzee</vt:lpstr>
      <vt:lpstr>Speciaal bouw drijvende kraan</vt:lpstr>
      <vt:lpstr>Hooglepel</vt:lpstr>
      <vt:lpstr>Rups is niet altijd voldoende</vt:lpstr>
      <vt:lpstr>wielladers</vt:lpstr>
      <vt:lpstr>Mini wiellader</vt:lpstr>
      <vt:lpstr>Schrank lader</vt:lpstr>
      <vt:lpstr>Wiellader</vt:lpstr>
      <vt:lpstr>Koppelomvormer</vt:lpstr>
      <vt:lpstr>Zwenk lader</vt:lpstr>
      <vt:lpstr>rupslader</vt:lpstr>
      <vt:lpstr>Dozers</vt:lpstr>
      <vt:lpstr>Bulldozer</vt:lpstr>
      <vt:lpstr>Wiel dozer</vt:lpstr>
      <vt:lpstr>compactor</vt:lpstr>
      <vt:lpstr>scrapers</vt:lpstr>
      <vt:lpstr>Egaliseren en profileren</vt:lpstr>
      <vt:lpstr>Kilverbord</vt:lpstr>
      <vt:lpstr>Levelbord</vt:lpstr>
      <vt:lpstr>motorgrader</vt:lpstr>
      <vt:lpstr>Wat is verdichten ?</vt:lpstr>
      <vt:lpstr>Verdichtings machines</vt:lpstr>
      <vt:lpstr>Walsen</vt:lpstr>
      <vt:lpstr>bestratingsmachines</vt:lpstr>
    </vt:vector>
  </TitlesOfParts>
  <Company>Helicon Opleidingen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Miriam Oostdijk</dc:creator>
  <cp:lastModifiedBy>Piet de Beijer</cp:lastModifiedBy>
  <cp:revision>190</cp:revision>
  <cp:lastPrinted>2015-09-16T11:22:19Z</cp:lastPrinted>
  <dcterms:created xsi:type="dcterms:W3CDTF">2013-11-15T15:05:42Z</dcterms:created>
  <dcterms:modified xsi:type="dcterms:W3CDTF">2019-09-13T14:20:21Z</dcterms:modified>
</cp:coreProperties>
</file>